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notesMasterIdLst>
    <p:notesMasterId r:id="rId22"/>
  </p:notesMasterIdLst>
  <p:sldIdLst>
    <p:sldId id="337" r:id="rId2"/>
    <p:sldId id="310" r:id="rId3"/>
    <p:sldId id="354" r:id="rId4"/>
    <p:sldId id="355" r:id="rId5"/>
    <p:sldId id="356" r:id="rId6"/>
    <p:sldId id="336" r:id="rId7"/>
    <p:sldId id="332" r:id="rId8"/>
    <p:sldId id="357" r:id="rId9"/>
    <p:sldId id="360" r:id="rId10"/>
    <p:sldId id="358" r:id="rId11"/>
    <p:sldId id="359" r:id="rId12"/>
    <p:sldId id="364" r:id="rId13"/>
    <p:sldId id="362" r:id="rId14"/>
    <p:sldId id="365" r:id="rId15"/>
    <p:sldId id="367" r:id="rId16"/>
    <p:sldId id="363" r:id="rId17"/>
    <p:sldId id="368" r:id="rId18"/>
    <p:sldId id="370" r:id="rId19"/>
    <p:sldId id="369" r:id="rId20"/>
    <p:sldId id="3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F3F0F1"/>
    <a:srgbClr val="FFCC00"/>
    <a:srgbClr val="696969"/>
    <a:srgbClr val="64D1B8"/>
    <a:srgbClr val="F1DB83"/>
    <a:srgbClr val="FFFDF1"/>
    <a:srgbClr val="AA2187"/>
    <a:srgbClr val="D50317"/>
    <a:srgbClr val="7783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072" autoAdjust="0"/>
  </p:normalViewPr>
  <p:slideViewPr>
    <p:cSldViewPr snapToGrid="0">
      <p:cViewPr varScale="1">
        <p:scale>
          <a:sx n="106" d="100"/>
          <a:sy n="106" d="100"/>
        </p:scale>
        <p:origin x="22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1495A1-FC4B-4943-A3E4-B9AE05938C94}" type="datetimeFigureOut">
              <a:rPr lang="en-AU" smtClean="0"/>
              <a:t>5/08/2024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BCE355-FF94-49DF-AE23-D71E2B6744E9}" type="slidenum">
              <a:rPr lang="en-AU" smtClean="0"/>
              <a:t>‹#›</a:t>
            </a:fld>
            <a:endParaRPr lang="en-AU"/>
          </a:p>
        </p:txBody>
      </p:sp>
    </p:spTree>
    <p:extLst>
      <p:ext uri="{BB962C8B-B14F-4D97-AF65-F5344CB8AC3E}">
        <p14:creationId xmlns:p14="http://schemas.microsoft.com/office/powerpoint/2010/main" val="3381964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8/5/2024</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72936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8/5/2024</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62772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8/5/2024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279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8/5/2024</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340666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8/5/2024</a:t>
            </a:fld>
            <a:endParaRPr lang="en-US" dirty="0"/>
          </a:p>
        </p:txBody>
      </p:sp>
    </p:spTree>
    <p:extLst>
      <p:ext uri="{BB962C8B-B14F-4D97-AF65-F5344CB8AC3E}">
        <p14:creationId xmlns:p14="http://schemas.microsoft.com/office/powerpoint/2010/main" val="1388209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8/5/2024</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75768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8/5/2024</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7256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8/5/2024</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856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8/5/2024</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800598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8/5/2024</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638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8/5/2024</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67251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8/5/2024</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05008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41" r:id="rId5"/>
    <p:sldLayoutId id="2147483746" r:id="rId6"/>
    <p:sldLayoutId id="2147483742" r:id="rId7"/>
    <p:sldLayoutId id="2147483743" r:id="rId8"/>
    <p:sldLayoutId id="2147483744" r:id="rId9"/>
    <p:sldLayoutId id="2147483745" r:id="rId10"/>
    <p:sldLayoutId id="2147483747"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avink.com/explore/Funny-DNA-GIF" TargetMode="External"/><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Talk:Punnett_square"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materialmcgheehopdogs.z21.web.core.windows.net/brown-eyes-punnett-square.html" TargetMode="External"/><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hyperlink" Target="https://materialmcgheehopdogs.z21.web.core.windows.net/brown-eyes-punnett-square.html"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Talk:Punnett_square"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creativecommons.org/licenses/by-sa/3.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mashable.com/article/minimal-genome-discovery" TargetMode="External"/><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Talk:Punnett_square"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creativecommons.org/licenses/by-sa/3.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genome.gov/genetics-glossary/Karyotype" TargetMode="External"/><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www.pinterest.com.au/pin/327566572873257623/"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Subtitle 2">
            <a:extLst>
              <a:ext uri="{FF2B5EF4-FFF2-40B4-BE49-F238E27FC236}">
                <a16:creationId xmlns:a16="http://schemas.microsoft.com/office/drawing/2014/main" id="{4334C33D-25F9-8F62-60E7-6A5CA5C3D66B}"/>
              </a:ext>
            </a:extLst>
          </p:cNvPr>
          <p:cNvSpPr>
            <a:spLocks noGrp="1"/>
          </p:cNvSpPr>
          <p:nvPr>
            <p:ph type="subTitle" idx="1"/>
          </p:nvPr>
        </p:nvSpPr>
        <p:spPr>
          <a:xfrm>
            <a:off x="6095999" y="4083114"/>
            <a:ext cx="5945109" cy="1698562"/>
          </a:xfrm>
        </p:spPr>
        <p:txBody>
          <a:bodyPr anchor="t">
            <a:normAutofit fontScale="70000" lnSpcReduction="20000"/>
          </a:bodyPr>
          <a:lstStyle/>
          <a:p>
            <a:pPr>
              <a:lnSpc>
                <a:spcPct val="120000"/>
              </a:lnSpc>
            </a:pPr>
            <a:r>
              <a:rPr lang="en-AU" sz="4600" b="1" dirty="0">
                <a:latin typeface="+mj-lt"/>
              </a:rPr>
              <a:t>Types of Inheritance:</a:t>
            </a:r>
          </a:p>
          <a:p>
            <a:pPr>
              <a:lnSpc>
                <a:spcPct val="120000"/>
              </a:lnSpc>
            </a:pPr>
            <a:r>
              <a:rPr lang="en-AU" sz="4600" b="1" dirty="0">
                <a:latin typeface="+mj-lt"/>
              </a:rPr>
              <a:t>Dominant-Recessive</a:t>
            </a:r>
          </a:p>
          <a:p>
            <a:pPr>
              <a:lnSpc>
                <a:spcPct val="120000"/>
              </a:lnSpc>
            </a:pPr>
            <a:r>
              <a:rPr lang="en-AU" sz="2200" dirty="0"/>
              <a:t>AEHBY Human Biology</a:t>
            </a:r>
          </a:p>
        </p:txBody>
      </p:sp>
      <p:sp>
        <p:nvSpPr>
          <p:cNvPr id="36" name="Freeform: Shape 35">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4"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0" name="Picture 29">
            <a:extLst>
              <a:ext uri="{FF2B5EF4-FFF2-40B4-BE49-F238E27FC236}">
                <a16:creationId xmlns:a16="http://schemas.microsoft.com/office/drawing/2014/main" id="{029E1C61-CA28-16F5-8210-8E581AB23AC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9346" r="29346"/>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40" name="Freeform: Shape 39">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64653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5061A-490D-89A3-9644-387848175D37}"/>
              </a:ext>
            </a:extLst>
          </p:cNvPr>
          <p:cNvSpPr>
            <a:spLocks noGrp="1"/>
          </p:cNvSpPr>
          <p:nvPr>
            <p:ph type="title"/>
          </p:nvPr>
        </p:nvSpPr>
        <p:spPr/>
        <p:txBody>
          <a:bodyPr/>
          <a:lstStyle/>
          <a:p>
            <a:r>
              <a:rPr lang="en-AU" dirty="0"/>
              <a:t>Patterns of inheritance</a:t>
            </a:r>
          </a:p>
        </p:txBody>
      </p:sp>
      <p:sp>
        <p:nvSpPr>
          <p:cNvPr id="3" name="Content Placeholder 2">
            <a:extLst>
              <a:ext uri="{FF2B5EF4-FFF2-40B4-BE49-F238E27FC236}">
                <a16:creationId xmlns:a16="http://schemas.microsoft.com/office/drawing/2014/main" id="{6138CCDD-0458-34E3-2425-B9B7D29B5237}"/>
              </a:ext>
            </a:extLst>
          </p:cNvPr>
          <p:cNvSpPr>
            <a:spLocks noGrp="1"/>
          </p:cNvSpPr>
          <p:nvPr>
            <p:ph idx="1"/>
          </p:nvPr>
        </p:nvSpPr>
        <p:spPr>
          <a:xfrm>
            <a:off x="188844" y="2229710"/>
            <a:ext cx="7981122" cy="3734070"/>
          </a:xfrm>
        </p:spPr>
        <p:txBody>
          <a:bodyPr/>
          <a:lstStyle/>
          <a:p>
            <a:r>
              <a:rPr lang="en-AU" sz="2400" dirty="0"/>
              <a:t>For any particular trait, when the two alleles are the same, the </a:t>
            </a:r>
            <a:r>
              <a:rPr lang="en-AU" sz="2400" b="1" dirty="0"/>
              <a:t>genotype</a:t>
            </a:r>
            <a:r>
              <a:rPr lang="en-AU" sz="2400" dirty="0"/>
              <a:t> is </a:t>
            </a:r>
            <a:r>
              <a:rPr lang="en-AU" sz="2400" b="1" dirty="0"/>
              <a:t>homozygous</a:t>
            </a:r>
            <a:r>
              <a:rPr lang="en-AU" sz="2400" dirty="0"/>
              <a:t>.</a:t>
            </a:r>
          </a:p>
          <a:p>
            <a:r>
              <a:rPr lang="en-AU" sz="2400" dirty="0"/>
              <a:t>When the two alleles are different, the genotype is </a:t>
            </a:r>
            <a:r>
              <a:rPr lang="en-AU" sz="2400" b="1" dirty="0"/>
              <a:t>heterozygous</a:t>
            </a:r>
            <a:r>
              <a:rPr lang="en-AU" sz="2400" dirty="0"/>
              <a:t>.</a:t>
            </a:r>
          </a:p>
          <a:p>
            <a:endParaRPr lang="en-AU" dirty="0"/>
          </a:p>
        </p:txBody>
      </p:sp>
      <p:pic>
        <p:nvPicPr>
          <p:cNvPr id="6" name="Picture 5">
            <a:extLst>
              <a:ext uri="{FF2B5EF4-FFF2-40B4-BE49-F238E27FC236}">
                <a16:creationId xmlns:a16="http://schemas.microsoft.com/office/drawing/2014/main" id="{928333C8-53B6-1504-1534-8850F762F047}"/>
              </a:ext>
            </a:extLst>
          </p:cNvPr>
          <p:cNvPicPr>
            <a:picLocks noChangeAspect="1"/>
          </p:cNvPicPr>
          <p:nvPr/>
        </p:nvPicPr>
        <p:blipFill rotWithShape="1">
          <a:blip r:embed="rId2"/>
          <a:srcRect l="36" t="10573" r="56496" b="1"/>
          <a:stretch/>
        </p:blipFill>
        <p:spPr>
          <a:xfrm>
            <a:off x="8351520" y="51650"/>
            <a:ext cx="3813503" cy="4356119"/>
          </a:xfrm>
          <a:prstGeom prst="rect">
            <a:avLst/>
          </a:prstGeom>
        </p:spPr>
      </p:pic>
      <p:pic>
        <p:nvPicPr>
          <p:cNvPr id="7" name="Picture 6">
            <a:extLst>
              <a:ext uri="{FF2B5EF4-FFF2-40B4-BE49-F238E27FC236}">
                <a16:creationId xmlns:a16="http://schemas.microsoft.com/office/drawing/2014/main" id="{6C75F206-A3D2-878C-6358-4CAE72A15DFF}"/>
              </a:ext>
            </a:extLst>
          </p:cNvPr>
          <p:cNvPicPr>
            <a:picLocks noChangeAspect="1"/>
          </p:cNvPicPr>
          <p:nvPr/>
        </p:nvPicPr>
        <p:blipFill rotWithShape="1">
          <a:blip r:embed="rId3"/>
          <a:srcRect l="57550" t="10573"/>
          <a:stretch/>
        </p:blipFill>
        <p:spPr>
          <a:xfrm>
            <a:off x="8438321" y="2483988"/>
            <a:ext cx="3726701" cy="4356119"/>
          </a:xfrm>
          <a:prstGeom prst="rect">
            <a:avLst/>
          </a:prstGeom>
        </p:spPr>
      </p:pic>
    </p:spTree>
    <p:extLst>
      <p:ext uri="{BB962C8B-B14F-4D97-AF65-F5344CB8AC3E}">
        <p14:creationId xmlns:p14="http://schemas.microsoft.com/office/powerpoint/2010/main" val="346872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AA92E-D33A-28A8-F8C9-C877DF4798E3}"/>
              </a:ext>
            </a:extLst>
          </p:cNvPr>
          <p:cNvSpPr>
            <a:spLocks noGrp="1"/>
          </p:cNvSpPr>
          <p:nvPr>
            <p:ph type="title"/>
          </p:nvPr>
        </p:nvSpPr>
        <p:spPr/>
        <p:txBody>
          <a:bodyPr/>
          <a:lstStyle/>
          <a:p>
            <a:r>
              <a:rPr lang="en-AU" dirty="0"/>
              <a:t>Dominant alleles or traits</a:t>
            </a:r>
          </a:p>
        </p:txBody>
      </p:sp>
      <p:sp>
        <p:nvSpPr>
          <p:cNvPr id="3" name="Content Placeholder 2">
            <a:extLst>
              <a:ext uri="{FF2B5EF4-FFF2-40B4-BE49-F238E27FC236}">
                <a16:creationId xmlns:a16="http://schemas.microsoft.com/office/drawing/2014/main" id="{612F4F7A-9C15-C8A9-EE45-BA95AAE09E62}"/>
              </a:ext>
            </a:extLst>
          </p:cNvPr>
          <p:cNvSpPr>
            <a:spLocks noGrp="1"/>
          </p:cNvSpPr>
          <p:nvPr>
            <p:ph idx="1"/>
          </p:nvPr>
        </p:nvSpPr>
        <p:spPr/>
        <p:txBody>
          <a:bodyPr>
            <a:normAutofit/>
          </a:bodyPr>
          <a:lstStyle/>
          <a:p>
            <a:r>
              <a:rPr lang="en-AU" sz="2400" b="1" dirty="0"/>
              <a:t>Dominant</a:t>
            </a:r>
            <a:r>
              <a:rPr lang="en-AU" sz="2400" dirty="0"/>
              <a:t> alleles will mask or suppress the expression of their </a:t>
            </a:r>
            <a:r>
              <a:rPr lang="en-AU" sz="2400" b="1" dirty="0"/>
              <a:t>recessive</a:t>
            </a:r>
            <a:r>
              <a:rPr lang="en-AU" sz="2400" dirty="0"/>
              <a:t> counterpart.</a:t>
            </a:r>
          </a:p>
          <a:p>
            <a:r>
              <a:rPr lang="en-AU" sz="2400" b="1" dirty="0"/>
              <a:t>Phenotype</a:t>
            </a:r>
            <a:r>
              <a:rPr lang="en-AU" sz="2400" dirty="0"/>
              <a:t> describes which allele or trait is expressed.</a:t>
            </a:r>
          </a:p>
          <a:p>
            <a:r>
              <a:rPr lang="en-AU" sz="2400" dirty="0"/>
              <a:t> </a:t>
            </a:r>
          </a:p>
        </p:txBody>
      </p:sp>
      <p:pic>
        <p:nvPicPr>
          <p:cNvPr id="4" name="Picture 3">
            <a:extLst>
              <a:ext uri="{FF2B5EF4-FFF2-40B4-BE49-F238E27FC236}">
                <a16:creationId xmlns:a16="http://schemas.microsoft.com/office/drawing/2014/main" id="{0969DBF3-1407-7A02-C51F-A91752597EB2}"/>
              </a:ext>
            </a:extLst>
          </p:cNvPr>
          <p:cNvPicPr>
            <a:picLocks noChangeAspect="1"/>
          </p:cNvPicPr>
          <p:nvPr/>
        </p:nvPicPr>
        <p:blipFill rotWithShape="1">
          <a:blip r:embed="rId2"/>
          <a:srcRect t="9203"/>
          <a:stretch/>
        </p:blipFill>
        <p:spPr>
          <a:xfrm>
            <a:off x="7166112" y="4145973"/>
            <a:ext cx="4866843" cy="2453609"/>
          </a:xfrm>
          <a:prstGeom prst="rect">
            <a:avLst/>
          </a:prstGeom>
        </p:spPr>
      </p:pic>
    </p:spTree>
    <p:extLst>
      <p:ext uri="{BB962C8B-B14F-4D97-AF65-F5344CB8AC3E}">
        <p14:creationId xmlns:p14="http://schemas.microsoft.com/office/powerpoint/2010/main" val="48620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AA92E-D33A-28A8-F8C9-C877DF4798E3}"/>
              </a:ext>
            </a:extLst>
          </p:cNvPr>
          <p:cNvSpPr>
            <a:spLocks noGrp="1"/>
          </p:cNvSpPr>
          <p:nvPr>
            <p:ph type="title"/>
          </p:nvPr>
        </p:nvSpPr>
        <p:spPr/>
        <p:txBody>
          <a:bodyPr/>
          <a:lstStyle/>
          <a:p>
            <a:r>
              <a:rPr lang="en-AU" dirty="0"/>
              <a:t>Dominant alleles or traits</a:t>
            </a:r>
          </a:p>
        </p:txBody>
      </p:sp>
      <p:sp>
        <p:nvSpPr>
          <p:cNvPr id="3" name="Content Placeholder 2">
            <a:extLst>
              <a:ext uri="{FF2B5EF4-FFF2-40B4-BE49-F238E27FC236}">
                <a16:creationId xmlns:a16="http://schemas.microsoft.com/office/drawing/2014/main" id="{612F4F7A-9C15-C8A9-EE45-BA95AAE09E62}"/>
              </a:ext>
            </a:extLst>
          </p:cNvPr>
          <p:cNvSpPr>
            <a:spLocks noGrp="1"/>
          </p:cNvSpPr>
          <p:nvPr>
            <p:ph idx="1"/>
          </p:nvPr>
        </p:nvSpPr>
        <p:spPr/>
        <p:txBody>
          <a:bodyPr>
            <a:normAutofit/>
          </a:bodyPr>
          <a:lstStyle/>
          <a:p>
            <a:r>
              <a:rPr lang="en-AU" sz="2400" b="1" dirty="0"/>
              <a:t>Dominant</a:t>
            </a:r>
            <a:r>
              <a:rPr lang="en-AU" sz="2400" dirty="0"/>
              <a:t> alleles will mask or suppress the expression of their </a:t>
            </a:r>
            <a:r>
              <a:rPr lang="en-AU" sz="2400" b="1" dirty="0"/>
              <a:t>recessive</a:t>
            </a:r>
            <a:r>
              <a:rPr lang="en-AU" sz="2400" dirty="0"/>
              <a:t> counterpart.</a:t>
            </a:r>
          </a:p>
          <a:p>
            <a:r>
              <a:rPr lang="en-AU" sz="2400" dirty="0"/>
              <a:t>Phenotype describes which allele or trait is expressed.</a:t>
            </a:r>
          </a:p>
          <a:p>
            <a:r>
              <a:rPr lang="en-AU" sz="2400" dirty="0"/>
              <a:t> </a:t>
            </a:r>
          </a:p>
        </p:txBody>
      </p:sp>
      <p:pic>
        <p:nvPicPr>
          <p:cNvPr id="4" name="Picture 3">
            <a:extLst>
              <a:ext uri="{FF2B5EF4-FFF2-40B4-BE49-F238E27FC236}">
                <a16:creationId xmlns:a16="http://schemas.microsoft.com/office/drawing/2014/main" id="{0969DBF3-1407-7A02-C51F-A91752597EB2}"/>
              </a:ext>
            </a:extLst>
          </p:cNvPr>
          <p:cNvPicPr>
            <a:picLocks noChangeAspect="1"/>
          </p:cNvPicPr>
          <p:nvPr/>
        </p:nvPicPr>
        <p:blipFill rotWithShape="1">
          <a:blip r:embed="rId2"/>
          <a:srcRect t="9203"/>
          <a:stretch/>
        </p:blipFill>
        <p:spPr>
          <a:xfrm>
            <a:off x="1411356" y="1787489"/>
            <a:ext cx="9945739" cy="5014124"/>
          </a:xfrm>
          <a:prstGeom prst="rect">
            <a:avLst/>
          </a:prstGeom>
        </p:spPr>
      </p:pic>
    </p:spTree>
    <p:extLst>
      <p:ext uri="{BB962C8B-B14F-4D97-AF65-F5344CB8AC3E}">
        <p14:creationId xmlns:p14="http://schemas.microsoft.com/office/powerpoint/2010/main" val="895499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AA92E-D33A-28A8-F8C9-C877DF4798E3}"/>
              </a:ext>
            </a:extLst>
          </p:cNvPr>
          <p:cNvSpPr>
            <a:spLocks noGrp="1"/>
          </p:cNvSpPr>
          <p:nvPr>
            <p:ph type="title"/>
          </p:nvPr>
        </p:nvSpPr>
        <p:spPr/>
        <p:txBody>
          <a:bodyPr/>
          <a:lstStyle/>
          <a:p>
            <a:r>
              <a:rPr lang="en-AU" dirty="0"/>
              <a:t>Dominant alleles or traits</a:t>
            </a:r>
          </a:p>
        </p:txBody>
      </p:sp>
      <p:sp>
        <p:nvSpPr>
          <p:cNvPr id="3" name="Content Placeholder 2">
            <a:extLst>
              <a:ext uri="{FF2B5EF4-FFF2-40B4-BE49-F238E27FC236}">
                <a16:creationId xmlns:a16="http://schemas.microsoft.com/office/drawing/2014/main" id="{612F4F7A-9C15-C8A9-EE45-BA95AAE09E62}"/>
              </a:ext>
            </a:extLst>
          </p:cNvPr>
          <p:cNvSpPr>
            <a:spLocks noGrp="1"/>
          </p:cNvSpPr>
          <p:nvPr>
            <p:ph idx="1"/>
          </p:nvPr>
        </p:nvSpPr>
        <p:spPr/>
        <p:txBody>
          <a:bodyPr>
            <a:normAutofit/>
          </a:bodyPr>
          <a:lstStyle/>
          <a:p>
            <a:r>
              <a:rPr lang="en-AU" sz="2400" b="1" dirty="0"/>
              <a:t>Dominant</a:t>
            </a:r>
            <a:r>
              <a:rPr lang="en-AU" sz="2400" dirty="0"/>
              <a:t> alleles will mask or suppress the expression of their </a:t>
            </a:r>
            <a:r>
              <a:rPr lang="en-AU" sz="2400" b="1" dirty="0"/>
              <a:t>recessive</a:t>
            </a:r>
            <a:r>
              <a:rPr lang="en-AU" sz="2400" dirty="0"/>
              <a:t> counterpart. </a:t>
            </a:r>
          </a:p>
        </p:txBody>
      </p:sp>
      <p:pic>
        <p:nvPicPr>
          <p:cNvPr id="4" name="Picture 3">
            <a:extLst>
              <a:ext uri="{FF2B5EF4-FFF2-40B4-BE49-F238E27FC236}">
                <a16:creationId xmlns:a16="http://schemas.microsoft.com/office/drawing/2014/main" id="{0969DBF3-1407-7A02-C51F-A91752597EB2}"/>
              </a:ext>
            </a:extLst>
          </p:cNvPr>
          <p:cNvPicPr>
            <a:picLocks noChangeAspect="1"/>
          </p:cNvPicPr>
          <p:nvPr/>
        </p:nvPicPr>
        <p:blipFill rotWithShape="1">
          <a:blip r:embed="rId2"/>
          <a:srcRect t="9203"/>
          <a:stretch/>
        </p:blipFill>
        <p:spPr>
          <a:xfrm>
            <a:off x="1629656" y="2289837"/>
            <a:ext cx="9061155" cy="4568163"/>
          </a:xfrm>
          <a:prstGeom prst="rect">
            <a:avLst/>
          </a:prstGeom>
        </p:spPr>
      </p:pic>
      <p:pic>
        <p:nvPicPr>
          <p:cNvPr id="5" name="Picture 4">
            <a:extLst>
              <a:ext uri="{FF2B5EF4-FFF2-40B4-BE49-F238E27FC236}">
                <a16:creationId xmlns:a16="http://schemas.microsoft.com/office/drawing/2014/main" id="{19B2CAC1-BE8D-6157-D701-7893A5E7AC51}"/>
              </a:ext>
            </a:extLst>
          </p:cNvPr>
          <p:cNvPicPr>
            <a:picLocks noChangeAspect="1"/>
          </p:cNvPicPr>
          <p:nvPr/>
        </p:nvPicPr>
        <p:blipFill>
          <a:blip r:embed="rId3"/>
          <a:stretch>
            <a:fillRect/>
          </a:stretch>
        </p:blipFill>
        <p:spPr>
          <a:xfrm>
            <a:off x="1629655" y="1780624"/>
            <a:ext cx="9144361" cy="5077376"/>
          </a:xfrm>
          <a:prstGeom prst="rect">
            <a:avLst/>
          </a:prstGeom>
        </p:spPr>
      </p:pic>
    </p:spTree>
    <p:extLst>
      <p:ext uri="{BB962C8B-B14F-4D97-AF65-F5344CB8AC3E}">
        <p14:creationId xmlns:p14="http://schemas.microsoft.com/office/powerpoint/2010/main" val="57607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F879-50C9-4BAF-73E7-3D815FDFEAB8}"/>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41A42456-68DE-AE53-AA88-4D8B27A434F2}"/>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C6B7AEF2-FC58-8248-8D22-0586CEAB07F0}"/>
              </a:ext>
            </a:extLst>
          </p:cNvPr>
          <p:cNvPicPr>
            <a:picLocks noChangeAspect="1"/>
          </p:cNvPicPr>
          <p:nvPr/>
        </p:nvPicPr>
        <p:blipFill>
          <a:blip r:embed="rId2"/>
          <a:stretch>
            <a:fillRect/>
          </a:stretch>
        </p:blipFill>
        <p:spPr>
          <a:xfrm>
            <a:off x="967596" y="314318"/>
            <a:ext cx="10256808" cy="6229364"/>
          </a:xfrm>
          <a:prstGeom prst="rect">
            <a:avLst/>
          </a:prstGeom>
        </p:spPr>
      </p:pic>
    </p:spTree>
    <p:extLst>
      <p:ext uri="{BB962C8B-B14F-4D97-AF65-F5344CB8AC3E}">
        <p14:creationId xmlns:p14="http://schemas.microsoft.com/office/powerpoint/2010/main" val="1723201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F879-50C9-4BAF-73E7-3D815FDFEAB8}"/>
              </a:ext>
            </a:extLst>
          </p:cNvPr>
          <p:cNvSpPr>
            <a:spLocks noGrp="1"/>
          </p:cNvSpPr>
          <p:nvPr>
            <p:ph type="title"/>
          </p:nvPr>
        </p:nvSpPr>
        <p:spPr/>
        <p:txBody>
          <a:bodyPr/>
          <a:lstStyle/>
          <a:p>
            <a:endParaRPr lang="en-AU"/>
          </a:p>
        </p:txBody>
      </p:sp>
      <p:pic>
        <p:nvPicPr>
          <p:cNvPr id="6" name="Content Placeholder 5" descr="A group of eyes and a number of letters&#10;&#10;Description automatically generated">
            <a:extLst>
              <a:ext uri="{FF2B5EF4-FFF2-40B4-BE49-F238E27FC236}">
                <a16:creationId xmlns:a16="http://schemas.microsoft.com/office/drawing/2014/main" id="{BADB90A9-3C7F-6FCE-F251-47F404B742C8}"/>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09159" y="314510"/>
            <a:ext cx="4562005" cy="4562005"/>
          </a:xfrm>
          <a:solidFill>
            <a:srgbClr val="F3F0F1"/>
          </a:solidFill>
        </p:spPr>
      </p:pic>
      <p:pic>
        <p:nvPicPr>
          <p:cNvPr id="4" name="Picture 3">
            <a:extLst>
              <a:ext uri="{FF2B5EF4-FFF2-40B4-BE49-F238E27FC236}">
                <a16:creationId xmlns:a16="http://schemas.microsoft.com/office/drawing/2014/main" id="{C6B7AEF2-FC58-8248-8D22-0586CEAB07F0}"/>
              </a:ext>
            </a:extLst>
          </p:cNvPr>
          <p:cNvPicPr>
            <a:picLocks noChangeAspect="1"/>
          </p:cNvPicPr>
          <p:nvPr/>
        </p:nvPicPr>
        <p:blipFill>
          <a:blip r:embed="rId4"/>
          <a:stretch>
            <a:fillRect/>
          </a:stretch>
        </p:blipFill>
        <p:spPr>
          <a:xfrm>
            <a:off x="242040" y="314510"/>
            <a:ext cx="6967119" cy="4231406"/>
          </a:xfrm>
          <a:prstGeom prst="rect">
            <a:avLst/>
          </a:prstGeom>
        </p:spPr>
      </p:pic>
      <p:sp>
        <p:nvSpPr>
          <p:cNvPr id="11" name="TextBox 10">
            <a:extLst>
              <a:ext uri="{FF2B5EF4-FFF2-40B4-BE49-F238E27FC236}">
                <a16:creationId xmlns:a16="http://schemas.microsoft.com/office/drawing/2014/main" id="{121C00A3-A735-E048-1679-E77F7F987DB0}"/>
              </a:ext>
            </a:extLst>
          </p:cNvPr>
          <p:cNvSpPr txBox="1"/>
          <p:nvPr/>
        </p:nvSpPr>
        <p:spPr>
          <a:xfrm>
            <a:off x="1540565" y="4876515"/>
            <a:ext cx="9978887" cy="954107"/>
          </a:xfrm>
          <a:prstGeom prst="rect">
            <a:avLst/>
          </a:prstGeom>
          <a:noFill/>
        </p:spPr>
        <p:txBody>
          <a:bodyPr wrap="square" rtlCol="0">
            <a:spAutoFit/>
          </a:bodyPr>
          <a:lstStyle/>
          <a:p>
            <a:r>
              <a:rPr lang="en-AU" sz="2800" dirty="0"/>
              <a:t>100% of offspring will have genotype Bb heterozygous 100% of offspring will have phenotype brown</a:t>
            </a:r>
          </a:p>
        </p:txBody>
      </p:sp>
    </p:spTree>
    <p:extLst>
      <p:ext uri="{BB962C8B-B14F-4D97-AF65-F5344CB8AC3E}">
        <p14:creationId xmlns:p14="http://schemas.microsoft.com/office/powerpoint/2010/main" val="3309536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4B677-2974-5EF9-2D30-660D1FB7F9CA}"/>
              </a:ext>
            </a:extLst>
          </p:cNvPr>
          <p:cNvSpPr>
            <a:spLocks noGrp="1"/>
          </p:cNvSpPr>
          <p:nvPr>
            <p:ph type="title"/>
          </p:nvPr>
        </p:nvSpPr>
        <p:spPr/>
        <p:txBody>
          <a:bodyPr/>
          <a:lstStyle/>
          <a:p>
            <a:endParaRPr lang="en-AU" dirty="0"/>
          </a:p>
        </p:txBody>
      </p:sp>
      <p:sp>
        <p:nvSpPr>
          <p:cNvPr id="3" name="Content Placeholder 2">
            <a:extLst>
              <a:ext uri="{FF2B5EF4-FFF2-40B4-BE49-F238E27FC236}">
                <a16:creationId xmlns:a16="http://schemas.microsoft.com/office/drawing/2014/main" id="{8E520D7D-02A3-841F-6EF8-B00966A27633}"/>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B542976C-6858-A900-6DE5-FBBAC36E9AA8}"/>
              </a:ext>
            </a:extLst>
          </p:cNvPr>
          <p:cNvPicPr>
            <a:picLocks noChangeAspect="1"/>
          </p:cNvPicPr>
          <p:nvPr/>
        </p:nvPicPr>
        <p:blipFill>
          <a:blip r:embed="rId2"/>
          <a:stretch>
            <a:fillRect/>
          </a:stretch>
        </p:blipFill>
        <p:spPr>
          <a:xfrm>
            <a:off x="1406304" y="334080"/>
            <a:ext cx="9546618" cy="5819393"/>
          </a:xfrm>
          <a:prstGeom prst="rect">
            <a:avLst/>
          </a:prstGeom>
        </p:spPr>
      </p:pic>
    </p:spTree>
    <p:extLst>
      <p:ext uri="{BB962C8B-B14F-4D97-AF65-F5344CB8AC3E}">
        <p14:creationId xmlns:p14="http://schemas.microsoft.com/office/powerpoint/2010/main" val="1243167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4B677-2974-5EF9-2D30-660D1FB7F9CA}"/>
              </a:ext>
            </a:extLst>
          </p:cNvPr>
          <p:cNvSpPr>
            <a:spLocks noGrp="1"/>
          </p:cNvSpPr>
          <p:nvPr>
            <p:ph type="title"/>
          </p:nvPr>
        </p:nvSpPr>
        <p:spPr/>
        <p:txBody>
          <a:bodyPr/>
          <a:lstStyle/>
          <a:p>
            <a:endParaRPr lang="en-AU" dirty="0"/>
          </a:p>
        </p:txBody>
      </p:sp>
      <p:pic>
        <p:nvPicPr>
          <p:cNvPr id="6" name="Content Placeholder 5" descr="A diagram of different colors of eyes&#10;&#10;Description automatically generated">
            <a:extLst>
              <a:ext uri="{FF2B5EF4-FFF2-40B4-BE49-F238E27FC236}">
                <a16:creationId xmlns:a16="http://schemas.microsoft.com/office/drawing/2014/main" id="{0CB53A55-6CBE-1251-6001-18C37367DE9C}"/>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4659" r="49486" b="32942"/>
          <a:stretch/>
        </p:blipFill>
        <p:spPr>
          <a:xfrm>
            <a:off x="7066785" y="262889"/>
            <a:ext cx="4476401" cy="4342694"/>
          </a:xfrm>
          <a:solidFill>
            <a:schemeClr val="bg2"/>
          </a:solidFill>
        </p:spPr>
      </p:pic>
      <p:pic>
        <p:nvPicPr>
          <p:cNvPr id="4" name="Picture 3">
            <a:extLst>
              <a:ext uri="{FF2B5EF4-FFF2-40B4-BE49-F238E27FC236}">
                <a16:creationId xmlns:a16="http://schemas.microsoft.com/office/drawing/2014/main" id="{B542976C-6858-A900-6DE5-FBBAC36E9AA8}"/>
              </a:ext>
            </a:extLst>
          </p:cNvPr>
          <p:cNvPicPr>
            <a:picLocks noChangeAspect="1"/>
          </p:cNvPicPr>
          <p:nvPr/>
        </p:nvPicPr>
        <p:blipFill>
          <a:blip r:embed="rId4"/>
          <a:stretch>
            <a:fillRect/>
          </a:stretch>
        </p:blipFill>
        <p:spPr>
          <a:xfrm>
            <a:off x="342817" y="262890"/>
            <a:ext cx="6723968" cy="4098772"/>
          </a:xfrm>
          <a:prstGeom prst="rect">
            <a:avLst/>
          </a:prstGeom>
        </p:spPr>
      </p:pic>
      <p:pic>
        <p:nvPicPr>
          <p:cNvPr id="7" name="Picture 6">
            <a:extLst>
              <a:ext uri="{FF2B5EF4-FFF2-40B4-BE49-F238E27FC236}">
                <a16:creationId xmlns:a16="http://schemas.microsoft.com/office/drawing/2014/main" id="{FCC39BE0-A525-3913-9D93-A7EE212E0E8D}"/>
              </a:ext>
            </a:extLst>
          </p:cNvPr>
          <p:cNvPicPr>
            <a:picLocks noChangeAspect="1"/>
          </p:cNvPicPr>
          <p:nvPr/>
        </p:nvPicPr>
        <p:blipFill rotWithShape="1">
          <a:blip r:embed="rId5"/>
          <a:srcRect t="63100"/>
          <a:stretch/>
        </p:blipFill>
        <p:spPr>
          <a:xfrm>
            <a:off x="1233334" y="4103987"/>
            <a:ext cx="9889456" cy="2491123"/>
          </a:xfrm>
          <a:prstGeom prst="rect">
            <a:avLst/>
          </a:prstGeom>
        </p:spPr>
      </p:pic>
    </p:spTree>
    <p:extLst>
      <p:ext uri="{BB962C8B-B14F-4D97-AF65-F5344CB8AC3E}">
        <p14:creationId xmlns:p14="http://schemas.microsoft.com/office/powerpoint/2010/main" val="3220337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Content Placeholder 5" descr="A diagram of different colors of eyes&#10;&#10;Description automatically generated">
            <a:extLst>
              <a:ext uri="{FF2B5EF4-FFF2-40B4-BE49-F238E27FC236}">
                <a16:creationId xmlns:a16="http://schemas.microsoft.com/office/drawing/2014/main" id="{0CB53A55-6CBE-1251-6001-18C37367DE9C}"/>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4659" r="49486" b="32942"/>
          <a:stretch/>
        </p:blipFill>
        <p:spPr>
          <a:xfrm>
            <a:off x="914463" y="582666"/>
            <a:ext cx="4476401" cy="4342694"/>
          </a:xfrm>
          <a:solidFill>
            <a:schemeClr val="bg2"/>
          </a:solidFill>
        </p:spPr>
      </p:pic>
      <p:pic>
        <p:nvPicPr>
          <p:cNvPr id="7" name="Picture 6">
            <a:extLst>
              <a:ext uri="{FF2B5EF4-FFF2-40B4-BE49-F238E27FC236}">
                <a16:creationId xmlns:a16="http://schemas.microsoft.com/office/drawing/2014/main" id="{FCC39BE0-A525-3913-9D93-A7EE212E0E8D}"/>
              </a:ext>
            </a:extLst>
          </p:cNvPr>
          <p:cNvPicPr>
            <a:picLocks noChangeAspect="1"/>
          </p:cNvPicPr>
          <p:nvPr/>
        </p:nvPicPr>
        <p:blipFill rotWithShape="1">
          <a:blip r:embed="rId4"/>
          <a:srcRect t="63100"/>
          <a:stretch/>
        </p:blipFill>
        <p:spPr>
          <a:xfrm>
            <a:off x="1233334" y="4103987"/>
            <a:ext cx="9889456" cy="2491123"/>
          </a:xfrm>
          <a:prstGeom prst="rect">
            <a:avLst/>
          </a:prstGeom>
        </p:spPr>
      </p:pic>
      <p:sp>
        <p:nvSpPr>
          <p:cNvPr id="3" name="TextBox 2">
            <a:extLst>
              <a:ext uri="{FF2B5EF4-FFF2-40B4-BE49-F238E27FC236}">
                <a16:creationId xmlns:a16="http://schemas.microsoft.com/office/drawing/2014/main" id="{AF913C92-ABCA-4C89-EFF9-71595AC3D8A5}"/>
              </a:ext>
            </a:extLst>
          </p:cNvPr>
          <p:cNvSpPr txBox="1"/>
          <p:nvPr/>
        </p:nvSpPr>
        <p:spPr>
          <a:xfrm>
            <a:off x="5131904" y="2064261"/>
            <a:ext cx="5695122" cy="1200329"/>
          </a:xfrm>
          <a:prstGeom prst="rect">
            <a:avLst/>
          </a:prstGeom>
          <a:noFill/>
        </p:spPr>
        <p:txBody>
          <a:bodyPr wrap="square" rtlCol="0">
            <a:spAutoFit/>
          </a:bodyPr>
          <a:lstStyle/>
          <a:p>
            <a:r>
              <a:rPr lang="en-AU" sz="2400" dirty="0"/>
              <a:t>25% BB homozygous brown</a:t>
            </a:r>
          </a:p>
          <a:p>
            <a:r>
              <a:rPr lang="en-AU" sz="2400" dirty="0"/>
              <a:t>50% Bb heterozygous brown</a:t>
            </a:r>
          </a:p>
          <a:p>
            <a:r>
              <a:rPr lang="en-AU" sz="2400" dirty="0"/>
              <a:t>25% bb homozygous blue</a:t>
            </a:r>
          </a:p>
        </p:txBody>
      </p:sp>
      <p:sp>
        <p:nvSpPr>
          <p:cNvPr id="5" name="TextBox 4">
            <a:extLst>
              <a:ext uri="{FF2B5EF4-FFF2-40B4-BE49-F238E27FC236}">
                <a16:creationId xmlns:a16="http://schemas.microsoft.com/office/drawing/2014/main" id="{DB9BD026-210A-1787-5C88-F4F8BD4DE73E}"/>
              </a:ext>
            </a:extLst>
          </p:cNvPr>
          <p:cNvSpPr txBox="1"/>
          <p:nvPr/>
        </p:nvSpPr>
        <p:spPr>
          <a:xfrm>
            <a:off x="10009607" y="2153848"/>
            <a:ext cx="2226365" cy="461665"/>
          </a:xfrm>
          <a:prstGeom prst="rect">
            <a:avLst/>
          </a:prstGeom>
          <a:noFill/>
        </p:spPr>
        <p:txBody>
          <a:bodyPr wrap="square" rtlCol="0">
            <a:spAutoFit/>
          </a:bodyPr>
          <a:lstStyle/>
          <a:p>
            <a:r>
              <a:rPr lang="en-AU" sz="2400" dirty="0"/>
              <a:t>75% brown</a:t>
            </a:r>
          </a:p>
        </p:txBody>
      </p:sp>
      <p:sp>
        <p:nvSpPr>
          <p:cNvPr id="8" name="Right Brace 7">
            <a:extLst>
              <a:ext uri="{FF2B5EF4-FFF2-40B4-BE49-F238E27FC236}">
                <a16:creationId xmlns:a16="http://schemas.microsoft.com/office/drawing/2014/main" id="{07F21E3F-65B0-2BFC-11A7-AB11B884E346}"/>
              </a:ext>
            </a:extLst>
          </p:cNvPr>
          <p:cNvSpPr/>
          <p:nvPr/>
        </p:nvSpPr>
        <p:spPr>
          <a:xfrm>
            <a:off x="9608305" y="2031366"/>
            <a:ext cx="291547" cy="758452"/>
          </a:xfrm>
          <a:prstGeom prst="rightBrace">
            <a:avLst/>
          </a:prstGeom>
          <a:ln w="76200">
            <a:solidFill>
              <a:srgbClr val="66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9" name="TextBox 8">
            <a:extLst>
              <a:ext uri="{FF2B5EF4-FFF2-40B4-BE49-F238E27FC236}">
                <a16:creationId xmlns:a16="http://schemas.microsoft.com/office/drawing/2014/main" id="{3B677C66-38AF-C49D-2626-62B843296988}"/>
              </a:ext>
            </a:extLst>
          </p:cNvPr>
          <p:cNvSpPr txBox="1"/>
          <p:nvPr/>
        </p:nvSpPr>
        <p:spPr>
          <a:xfrm>
            <a:off x="6038532" y="1481853"/>
            <a:ext cx="2922105" cy="584775"/>
          </a:xfrm>
          <a:prstGeom prst="rect">
            <a:avLst/>
          </a:prstGeom>
          <a:noFill/>
        </p:spPr>
        <p:txBody>
          <a:bodyPr wrap="square" rtlCol="0">
            <a:spAutoFit/>
          </a:bodyPr>
          <a:lstStyle/>
          <a:p>
            <a:r>
              <a:rPr lang="en-AU" sz="3200" b="1" dirty="0">
                <a:solidFill>
                  <a:srgbClr val="0070C0"/>
                </a:solidFill>
                <a:latin typeface="Bradley Hand ITC" panose="03070402050302030203" pitchFamily="66" charset="0"/>
              </a:rPr>
              <a:t>Genotypes:</a:t>
            </a:r>
          </a:p>
        </p:txBody>
      </p:sp>
      <p:sp>
        <p:nvSpPr>
          <p:cNvPr id="10" name="TextBox 9">
            <a:extLst>
              <a:ext uri="{FF2B5EF4-FFF2-40B4-BE49-F238E27FC236}">
                <a16:creationId xmlns:a16="http://schemas.microsoft.com/office/drawing/2014/main" id="{E0339B40-77A4-0351-49B1-F1EAEEB4FB95}"/>
              </a:ext>
            </a:extLst>
          </p:cNvPr>
          <p:cNvSpPr txBox="1"/>
          <p:nvPr/>
        </p:nvSpPr>
        <p:spPr>
          <a:xfrm>
            <a:off x="9925390" y="1481852"/>
            <a:ext cx="2922105" cy="584775"/>
          </a:xfrm>
          <a:prstGeom prst="rect">
            <a:avLst/>
          </a:prstGeom>
          <a:noFill/>
        </p:spPr>
        <p:txBody>
          <a:bodyPr wrap="square" rtlCol="0">
            <a:spAutoFit/>
          </a:bodyPr>
          <a:lstStyle/>
          <a:p>
            <a:r>
              <a:rPr lang="en-AU" sz="3200" b="1" dirty="0">
                <a:solidFill>
                  <a:srgbClr val="0070C0"/>
                </a:solidFill>
                <a:latin typeface="Bradley Hand ITC" panose="03070402050302030203" pitchFamily="66" charset="0"/>
              </a:rPr>
              <a:t>Phenotypes:</a:t>
            </a:r>
          </a:p>
        </p:txBody>
      </p:sp>
      <p:sp>
        <p:nvSpPr>
          <p:cNvPr id="2" name="TextBox 1">
            <a:extLst>
              <a:ext uri="{FF2B5EF4-FFF2-40B4-BE49-F238E27FC236}">
                <a16:creationId xmlns:a16="http://schemas.microsoft.com/office/drawing/2014/main" id="{D139908C-DB68-CAE4-DF67-5A617A8DCCAE}"/>
              </a:ext>
            </a:extLst>
          </p:cNvPr>
          <p:cNvSpPr txBox="1"/>
          <p:nvPr/>
        </p:nvSpPr>
        <p:spPr>
          <a:xfrm>
            <a:off x="10009606" y="2764826"/>
            <a:ext cx="2226365" cy="461665"/>
          </a:xfrm>
          <a:prstGeom prst="rect">
            <a:avLst/>
          </a:prstGeom>
          <a:noFill/>
        </p:spPr>
        <p:txBody>
          <a:bodyPr wrap="square" rtlCol="0">
            <a:spAutoFit/>
          </a:bodyPr>
          <a:lstStyle/>
          <a:p>
            <a:r>
              <a:rPr lang="en-AU" sz="2400" dirty="0"/>
              <a:t>25% blue</a:t>
            </a:r>
          </a:p>
        </p:txBody>
      </p:sp>
    </p:spTree>
    <p:extLst>
      <p:ext uri="{BB962C8B-B14F-4D97-AF65-F5344CB8AC3E}">
        <p14:creationId xmlns:p14="http://schemas.microsoft.com/office/powerpoint/2010/main" val="722298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animBg="1"/>
      <p:bldP spid="9" grpId="0"/>
      <p:bldP spid="10"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1B28-A410-C3AA-B7DE-F232D78D1316}"/>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15B26DC6-89A8-C038-35A5-1034A525490D}"/>
              </a:ext>
            </a:extLst>
          </p:cNvPr>
          <p:cNvSpPr>
            <a:spLocks noGrp="1"/>
          </p:cNvSpPr>
          <p:nvPr>
            <p:ph idx="1"/>
          </p:nvPr>
        </p:nvSpPr>
        <p:spPr/>
        <p:txBody>
          <a:bodyPr/>
          <a:lstStyle/>
          <a:p>
            <a:endParaRPr lang="en-AU"/>
          </a:p>
        </p:txBody>
      </p:sp>
      <p:pic>
        <p:nvPicPr>
          <p:cNvPr id="5" name="Picture 4">
            <a:extLst>
              <a:ext uri="{FF2B5EF4-FFF2-40B4-BE49-F238E27FC236}">
                <a16:creationId xmlns:a16="http://schemas.microsoft.com/office/drawing/2014/main" id="{2071980D-F2CF-5AE6-D071-885B47FB6D86}"/>
              </a:ext>
            </a:extLst>
          </p:cNvPr>
          <p:cNvPicPr>
            <a:picLocks noChangeAspect="1"/>
          </p:cNvPicPr>
          <p:nvPr/>
        </p:nvPicPr>
        <p:blipFill>
          <a:blip r:embed="rId2"/>
          <a:stretch>
            <a:fillRect/>
          </a:stretch>
        </p:blipFill>
        <p:spPr>
          <a:xfrm>
            <a:off x="376315" y="442220"/>
            <a:ext cx="11439370" cy="5815013"/>
          </a:xfrm>
          <a:prstGeom prst="rect">
            <a:avLst/>
          </a:prstGeom>
        </p:spPr>
      </p:pic>
    </p:spTree>
    <p:extLst>
      <p:ext uri="{BB962C8B-B14F-4D97-AF65-F5344CB8AC3E}">
        <p14:creationId xmlns:p14="http://schemas.microsoft.com/office/powerpoint/2010/main" val="265754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8343-B619-8AF9-73AD-4F295769F1E3}"/>
              </a:ext>
            </a:extLst>
          </p:cNvPr>
          <p:cNvSpPr>
            <a:spLocks noGrp="1"/>
          </p:cNvSpPr>
          <p:nvPr>
            <p:ph type="title"/>
          </p:nvPr>
        </p:nvSpPr>
        <p:spPr/>
        <p:txBody>
          <a:bodyPr/>
          <a:lstStyle/>
          <a:p>
            <a:r>
              <a:rPr lang="en-US" dirty="0"/>
              <a:t>Review</a:t>
            </a:r>
            <a:endParaRPr lang="en-AU" dirty="0"/>
          </a:p>
        </p:txBody>
      </p:sp>
      <p:sp>
        <p:nvSpPr>
          <p:cNvPr id="3" name="Content Placeholder 2">
            <a:extLst>
              <a:ext uri="{FF2B5EF4-FFF2-40B4-BE49-F238E27FC236}">
                <a16:creationId xmlns:a16="http://schemas.microsoft.com/office/drawing/2014/main" id="{FAC61F89-9865-63ED-2FB7-515A64DE7669}"/>
              </a:ext>
            </a:extLst>
          </p:cNvPr>
          <p:cNvSpPr>
            <a:spLocks noGrp="1"/>
          </p:cNvSpPr>
          <p:nvPr>
            <p:ph idx="1"/>
          </p:nvPr>
        </p:nvSpPr>
        <p:spPr>
          <a:xfrm>
            <a:off x="319957" y="2179782"/>
            <a:ext cx="11552086" cy="4331854"/>
          </a:xfrm>
        </p:spPr>
        <p:txBody>
          <a:bodyPr>
            <a:normAutofit/>
          </a:bodyPr>
          <a:lstStyle/>
          <a:p>
            <a:r>
              <a:rPr lang="en-AU" sz="2400" dirty="0"/>
              <a:t>1. Write the correct term for each of the following definitions (8)</a:t>
            </a:r>
          </a:p>
          <a:p>
            <a:endParaRPr lang="en-AU" sz="1800" dirty="0"/>
          </a:p>
        </p:txBody>
      </p:sp>
    </p:spTree>
    <p:extLst>
      <p:ext uri="{BB962C8B-B14F-4D97-AF65-F5344CB8AC3E}">
        <p14:creationId xmlns:p14="http://schemas.microsoft.com/office/powerpoint/2010/main" val="68241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3" name="Straight Connector 82">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5" name="Rectangle 84">
            <a:extLst>
              <a:ext uri="{FF2B5EF4-FFF2-40B4-BE49-F238E27FC236}">
                <a16:creationId xmlns:a16="http://schemas.microsoft.com/office/drawing/2014/main" id="{49BB7E9A-6937-4BF0-9F51-A20F197B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7" name="Freeform: Shape 86">
            <a:extLst>
              <a:ext uri="{FF2B5EF4-FFF2-40B4-BE49-F238E27FC236}">
                <a16:creationId xmlns:a16="http://schemas.microsoft.com/office/drawing/2014/main" id="{E0939753-89D7-48A8-8441-B9FF25CE8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4167" y="0"/>
            <a:ext cx="5687681" cy="5708856"/>
          </a:xfrm>
          <a:custGeom>
            <a:avLst/>
            <a:gdLst>
              <a:gd name="connsiteX0" fmla="*/ 2787282 w 5687681"/>
              <a:gd name="connsiteY0" fmla="*/ 0 h 5708856"/>
              <a:gd name="connsiteX1" fmla="*/ 3988996 w 5687681"/>
              <a:gd name="connsiteY1" fmla="*/ 0 h 5708856"/>
              <a:gd name="connsiteX2" fmla="*/ 4236253 w 5687681"/>
              <a:gd name="connsiteY2" fmla="*/ 68070 h 5708856"/>
              <a:gd name="connsiteX3" fmla="*/ 4483543 w 5687681"/>
              <a:gd name="connsiteY3" fmla="*/ 168573 h 5708856"/>
              <a:gd name="connsiteX4" fmla="*/ 5265611 w 5687681"/>
              <a:gd name="connsiteY4" fmla="*/ 790441 h 5708856"/>
              <a:gd name="connsiteX5" fmla="*/ 5682608 w 5687681"/>
              <a:gd name="connsiteY5" fmla="*/ 1499885 h 5708856"/>
              <a:gd name="connsiteX6" fmla="*/ 5687681 w 5687681"/>
              <a:gd name="connsiteY6" fmla="*/ 1513862 h 5708856"/>
              <a:gd name="connsiteX7" fmla="*/ 5687681 w 5687681"/>
              <a:gd name="connsiteY7" fmla="*/ 3841322 h 5708856"/>
              <a:gd name="connsiteX8" fmla="*/ 5651147 w 5687681"/>
              <a:gd name="connsiteY8" fmla="*/ 3896489 h 5708856"/>
              <a:gd name="connsiteX9" fmla="*/ 4734255 w 5687681"/>
              <a:gd name="connsiteY9" fmla="*/ 4737639 h 5708856"/>
              <a:gd name="connsiteX10" fmla="*/ 4532663 w 5687681"/>
              <a:gd name="connsiteY10" fmla="*/ 4898543 h 5708856"/>
              <a:gd name="connsiteX11" fmla="*/ 2876165 w 5687681"/>
              <a:gd name="connsiteY11" fmla="*/ 5708856 h 5708856"/>
              <a:gd name="connsiteX12" fmla="*/ 694066 w 5687681"/>
              <a:gd name="connsiteY12" fmla="*/ 4391717 h 5708856"/>
              <a:gd name="connsiteX13" fmla="*/ 461517 w 5687681"/>
              <a:gd name="connsiteY13" fmla="*/ 4054756 h 5708856"/>
              <a:gd name="connsiteX14" fmla="*/ 0 w 5687681"/>
              <a:gd name="connsiteY14" fmla="*/ 2993139 h 5708856"/>
              <a:gd name="connsiteX15" fmla="*/ 278855 w 5687681"/>
              <a:gd name="connsiteY15" fmla="*/ 1849819 h 5708856"/>
              <a:gd name="connsiteX16" fmla="*/ 1047879 w 5687681"/>
              <a:gd name="connsiteY16" fmla="*/ 867400 h 5708856"/>
              <a:gd name="connsiteX17" fmla="*/ 2159714 w 5687681"/>
              <a:gd name="connsiteY17" fmla="*/ 186098 h 5708856"/>
              <a:gd name="connsiteX18" fmla="*/ 2785137 w 5687681"/>
              <a:gd name="connsiteY18" fmla="*/ 372 h 570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7681" h="5708856">
                <a:moveTo>
                  <a:pt x="2787282" y="0"/>
                </a:moveTo>
                <a:lnTo>
                  <a:pt x="3988996" y="0"/>
                </a:lnTo>
                <a:lnTo>
                  <a:pt x="4236253" y="68070"/>
                </a:lnTo>
                <a:cubicBezTo>
                  <a:pt x="4321147" y="96843"/>
                  <a:pt x="4403628" y="130356"/>
                  <a:pt x="4483543" y="168573"/>
                </a:cubicBezTo>
                <a:cubicBezTo>
                  <a:pt x="4783119" y="311949"/>
                  <a:pt x="5046239" y="521215"/>
                  <a:pt x="5265611" y="790441"/>
                </a:cubicBezTo>
                <a:cubicBezTo>
                  <a:pt x="5433740" y="996857"/>
                  <a:pt x="5573537" y="1235870"/>
                  <a:pt x="5682608" y="1499885"/>
                </a:cubicBezTo>
                <a:lnTo>
                  <a:pt x="5687681" y="1513862"/>
                </a:lnTo>
                <a:lnTo>
                  <a:pt x="5687681" y="3841322"/>
                </a:lnTo>
                <a:lnTo>
                  <a:pt x="5651147" y="3896489"/>
                </a:lnTo>
                <a:cubicBezTo>
                  <a:pt x="5427171" y="4186934"/>
                  <a:pt x="5090625" y="4454446"/>
                  <a:pt x="4734255" y="4737639"/>
                </a:cubicBezTo>
                <a:cubicBezTo>
                  <a:pt x="4668506" y="4789825"/>
                  <a:pt x="4600584" y="4843856"/>
                  <a:pt x="4532663" y="4898543"/>
                </a:cubicBezTo>
                <a:cubicBezTo>
                  <a:pt x="3924681" y="5387974"/>
                  <a:pt x="3480945" y="5708856"/>
                  <a:pt x="2876165" y="5708856"/>
                </a:cubicBezTo>
                <a:cubicBezTo>
                  <a:pt x="1954665" y="5708856"/>
                  <a:pt x="1302047" y="5314966"/>
                  <a:pt x="694066" y="4391717"/>
                </a:cubicBezTo>
                <a:cubicBezTo>
                  <a:pt x="614503" y="4270875"/>
                  <a:pt x="536731" y="4160972"/>
                  <a:pt x="461517" y="4054756"/>
                </a:cubicBezTo>
                <a:cubicBezTo>
                  <a:pt x="149788" y="3614348"/>
                  <a:pt x="0" y="3385316"/>
                  <a:pt x="0" y="2993139"/>
                </a:cubicBezTo>
                <a:cubicBezTo>
                  <a:pt x="0" y="2603731"/>
                  <a:pt x="93889" y="2219065"/>
                  <a:pt x="278855" y="1849819"/>
                </a:cubicBezTo>
                <a:cubicBezTo>
                  <a:pt x="459854" y="1488610"/>
                  <a:pt x="718625" y="1157977"/>
                  <a:pt x="1047879" y="867400"/>
                </a:cubicBezTo>
                <a:cubicBezTo>
                  <a:pt x="1371504" y="581701"/>
                  <a:pt x="1755887" y="346080"/>
                  <a:pt x="2159714" y="186098"/>
                </a:cubicBezTo>
                <a:cubicBezTo>
                  <a:pt x="2367064" y="103803"/>
                  <a:pt x="2576044" y="41801"/>
                  <a:pt x="2785137" y="37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9" name="Freeform: Shape 88">
            <a:extLst>
              <a:ext uri="{FF2B5EF4-FFF2-40B4-BE49-F238E27FC236}">
                <a16:creationId xmlns:a16="http://schemas.microsoft.com/office/drawing/2014/main" id="{9F5CCFC5-858F-4B45-9B10-D49DD028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5450" y="0"/>
            <a:ext cx="5866550" cy="5788550"/>
          </a:xfrm>
          <a:custGeom>
            <a:avLst/>
            <a:gdLst>
              <a:gd name="connsiteX0" fmla="*/ 2331396 w 5798121"/>
              <a:gd name="connsiteY0" fmla="*/ 0 h 5788550"/>
              <a:gd name="connsiteX1" fmla="*/ 4658651 w 5798121"/>
              <a:gd name="connsiteY1" fmla="*/ 0 h 5788550"/>
              <a:gd name="connsiteX2" fmla="*/ 4682835 w 5798121"/>
              <a:gd name="connsiteY2" fmla="*/ 9816 h 5788550"/>
              <a:gd name="connsiteX3" fmla="*/ 5499667 w 5798121"/>
              <a:gd name="connsiteY3" fmla="*/ 658449 h 5788550"/>
              <a:gd name="connsiteX4" fmla="*/ 5665313 w 5798121"/>
              <a:gd name="connsiteY4" fmla="*/ 884789 h 5788550"/>
              <a:gd name="connsiteX5" fmla="*/ 5798121 w 5798121"/>
              <a:gd name="connsiteY5" fmla="*/ 1110681 h 5788550"/>
              <a:gd name="connsiteX6" fmla="*/ 5798121 w 5798121"/>
              <a:gd name="connsiteY6" fmla="*/ 4016954 h 5788550"/>
              <a:gd name="connsiteX7" fmla="*/ 5706359 w 5798121"/>
              <a:gd name="connsiteY7" fmla="*/ 4121532 h 5788550"/>
              <a:gd name="connsiteX8" fmla="*/ 4944692 w 5798121"/>
              <a:gd name="connsiteY8" fmla="*/ 4775532 h 5788550"/>
              <a:gd name="connsiteX9" fmla="*/ 4734137 w 5798121"/>
              <a:gd name="connsiteY9" fmla="*/ 4943362 h 5788550"/>
              <a:gd name="connsiteX10" fmla="*/ 3004009 w 5798121"/>
              <a:gd name="connsiteY10" fmla="*/ 5788550 h 5788550"/>
              <a:gd name="connsiteX11" fmla="*/ 724917 w 5798121"/>
              <a:gd name="connsiteY11" fmla="*/ 4414722 h 5788550"/>
              <a:gd name="connsiteX12" fmla="*/ 482031 w 5798121"/>
              <a:gd name="connsiteY12" fmla="*/ 4063258 h 5788550"/>
              <a:gd name="connsiteX13" fmla="*/ 0 w 5798121"/>
              <a:gd name="connsiteY13" fmla="*/ 2955950 h 5788550"/>
              <a:gd name="connsiteX14" fmla="*/ 291250 w 5798121"/>
              <a:gd name="connsiteY14" fmla="*/ 1763422 h 5788550"/>
              <a:gd name="connsiteX15" fmla="*/ 1094457 w 5798121"/>
              <a:gd name="connsiteY15" fmla="*/ 738720 h 5788550"/>
              <a:gd name="connsiteX16" fmla="*/ 2255713 w 5798121"/>
              <a:gd name="connsiteY16" fmla="*/ 28095 h 578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98121" h="5788550">
                <a:moveTo>
                  <a:pt x="2331396" y="0"/>
                </a:moveTo>
                <a:lnTo>
                  <a:pt x="4658651" y="0"/>
                </a:lnTo>
                <a:lnTo>
                  <a:pt x="4682835" y="9816"/>
                </a:lnTo>
                <a:cubicBezTo>
                  <a:pt x="4995727" y="159362"/>
                  <a:pt x="5270543" y="377635"/>
                  <a:pt x="5499667" y="658449"/>
                </a:cubicBezTo>
                <a:cubicBezTo>
                  <a:pt x="5558201" y="730215"/>
                  <a:pt x="5613447" y="805760"/>
                  <a:pt x="5665313" y="884789"/>
                </a:cubicBezTo>
                <a:lnTo>
                  <a:pt x="5798121" y="1110681"/>
                </a:lnTo>
                <a:lnTo>
                  <a:pt x="5798121" y="4016954"/>
                </a:lnTo>
                <a:lnTo>
                  <a:pt x="5706359" y="4121532"/>
                </a:lnTo>
                <a:cubicBezTo>
                  <a:pt x="5491360" y="4341659"/>
                  <a:pt x="5223849" y="4553996"/>
                  <a:pt x="4944692" y="4775532"/>
                </a:cubicBezTo>
                <a:cubicBezTo>
                  <a:pt x="4876021" y="4829964"/>
                  <a:pt x="4805079" y="4886320"/>
                  <a:pt x="4734137" y="4943362"/>
                </a:cubicBezTo>
                <a:cubicBezTo>
                  <a:pt x="4099133" y="5453857"/>
                  <a:pt x="3635672" y="5788550"/>
                  <a:pt x="3004009" y="5788550"/>
                </a:cubicBezTo>
                <a:cubicBezTo>
                  <a:pt x="2041550" y="5788550"/>
                  <a:pt x="1359922" y="5377707"/>
                  <a:pt x="724917" y="4414722"/>
                </a:cubicBezTo>
                <a:cubicBezTo>
                  <a:pt x="641818" y="4288679"/>
                  <a:pt x="560588" y="4174046"/>
                  <a:pt x="482031" y="4063258"/>
                </a:cubicBezTo>
                <a:cubicBezTo>
                  <a:pt x="156446" y="3603895"/>
                  <a:pt x="0" y="3365006"/>
                  <a:pt x="0" y="2955950"/>
                </a:cubicBezTo>
                <a:cubicBezTo>
                  <a:pt x="0" y="2549782"/>
                  <a:pt x="98062" y="2148559"/>
                  <a:pt x="291250" y="1763422"/>
                </a:cubicBezTo>
                <a:cubicBezTo>
                  <a:pt x="480295" y="1386666"/>
                  <a:pt x="750568" y="1041802"/>
                  <a:pt x="1094457" y="738720"/>
                </a:cubicBezTo>
                <a:cubicBezTo>
                  <a:pt x="1432467" y="440725"/>
                  <a:pt x="1833935" y="194963"/>
                  <a:pt x="2255713" y="2809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3448FE1-8614-5E88-7EFC-0CD62FE72DF9}"/>
              </a:ext>
            </a:extLst>
          </p:cNvPr>
          <p:cNvSpPr>
            <a:spLocks noGrp="1"/>
          </p:cNvSpPr>
          <p:nvPr>
            <p:ph type="title" idx="4294967295"/>
          </p:nvPr>
        </p:nvSpPr>
        <p:spPr>
          <a:xfrm>
            <a:off x="655833" y="353595"/>
            <a:ext cx="5609833" cy="734409"/>
          </a:xfrm>
        </p:spPr>
        <p:txBody>
          <a:bodyPr vert="horz" lIns="109728" tIns="109728" rIns="109728" bIns="91440" rtlCol="0" anchor="b">
            <a:normAutofit fontScale="90000"/>
          </a:bodyPr>
          <a:lstStyle/>
          <a:p>
            <a:r>
              <a:rPr lang="en-US" dirty="0"/>
              <a:t>Success criteria</a:t>
            </a:r>
          </a:p>
        </p:txBody>
      </p:sp>
      <p:sp>
        <p:nvSpPr>
          <p:cNvPr id="9" name="TextBox 8">
            <a:extLst>
              <a:ext uri="{FF2B5EF4-FFF2-40B4-BE49-F238E27FC236}">
                <a16:creationId xmlns:a16="http://schemas.microsoft.com/office/drawing/2014/main" id="{60531490-C73F-4414-5D99-20D1DE35D00A}"/>
              </a:ext>
            </a:extLst>
          </p:cNvPr>
          <p:cNvSpPr txBox="1"/>
          <p:nvPr/>
        </p:nvSpPr>
        <p:spPr>
          <a:xfrm>
            <a:off x="582379" y="1162877"/>
            <a:ext cx="5683287" cy="5495068"/>
          </a:xfrm>
          <a:prstGeom prst="rect">
            <a:avLst/>
          </a:prstGeom>
        </p:spPr>
        <p:txBody>
          <a:bodyPr vert="horz" lIns="109728" tIns="109728" rIns="109728" bIns="91440" rtlCol="0" anchor="t">
            <a:normAutofit fontScale="92500"/>
          </a:bodyPr>
          <a:lstStyle/>
          <a:p>
            <a:pPr>
              <a:lnSpc>
                <a:spcPct val="130000"/>
              </a:lnSpc>
              <a:spcBef>
                <a:spcPts val="930"/>
              </a:spcBef>
              <a:buFont typeface="Corbel" panose="020B0503020204020204" pitchFamily="34" charset="0"/>
            </a:pPr>
            <a:r>
              <a:rPr lang="en-US" sz="2800" spc="150" dirty="0">
                <a:solidFill>
                  <a:schemeClr val="tx1">
                    <a:lumMod val="75000"/>
                    <a:lumOff val="25000"/>
                  </a:schemeClr>
                </a:solidFill>
              </a:rPr>
              <a:t>Define dominance in terms of alleles, inheritance patterns, genotype and phenotype.</a:t>
            </a:r>
          </a:p>
          <a:p>
            <a:pPr>
              <a:lnSpc>
                <a:spcPct val="130000"/>
              </a:lnSpc>
              <a:spcBef>
                <a:spcPts val="930"/>
              </a:spcBef>
              <a:buFont typeface="Corbel" panose="020B0503020204020204" pitchFamily="34" charset="0"/>
            </a:pPr>
            <a:r>
              <a:rPr lang="en-US" sz="2800" spc="150" dirty="0">
                <a:solidFill>
                  <a:schemeClr val="tx1">
                    <a:lumMod val="75000"/>
                    <a:lumOff val="25000"/>
                  </a:schemeClr>
                </a:solidFill>
              </a:rPr>
              <a:t>Give examples of dominant and recessive traits.</a:t>
            </a:r>
          </a:p>
          <a:p>
            <a:pPr>
              <a:lnSpc>
                <a:spcPct val="130000"/>
              </a:lnSpc>
              <a:spcBef>
                <a:spcPts val="930"/>
              </a:spcBef>
              <a:buFont typeface="Corbel" panose="020B0503020204020204" pitchFamily="34" charset="0"/>
            </a:pPr>
            <a:r>
              <a:rPr lang="en-US" sz="2800" spc="150" dirty="0">
                <a:solidFill>
                  <a:schemeClr val="tx1">
                    <a:lumMod val="75000"/>
                    <a:lumOff val="25000"/>
                  </a:schemeClr>
                </a:solidFill>
              </a:rPr>
              <a:t>Use Punnett squares to represent monohybrid crosses involving dominant-recessive traits.</a:t>
            </a:r>
          </a:p>
          <a:p>
            <a:pPr>
              <a:lnSpc>
                <a:spcPct val="130000"/>
              </a:lnSpc>
              <a:spcBef>
                <a:spcPts val="930"/>
              </a:spcBef>
              <a:buFont typeface="Corbel" panose="020B0503020204020204" pitchFamily="34" charset="0"/>
            </a:pPr>
            <a:endParaRPr lang="en-US" spc="150" dirty="0">
              <a:solidFill>
                <a:schemeClr val="tx1">
                  <a:lumMod val="75000"/>
                  <a:lumOff val="25000"/>
                </a:schemeClr>
              </a:solidFill>
            </a:endParaRPr>
          </a:p>
        </p:txBody>
      </p:sp>
      <p:sp>
        <p:nvSpPr>
          <p:cNvPr id="91" name="Freeform: Shape 90">
            <a:extLst>
              <a:ext uri="{FF2B5EF4-FFF2-40B4-BE49-F238E27FC236}">
                <a16:creationId xmlns:a16="http://schemas.microsoft.com/office/drawing/2014/main" id="{2348ECDC-D455-4B71-90F6-2ECC12B79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3734" y="0"/>
            <a:ext cx="5568114" cy="5577748"/>
          </a:xfrm>
          <a:custGeom>
            <a:avLst/>
            <a:gdLst>
              <a:gd name="connsiteX0" fmla="*/ 2959946 w 5568114"/>
              <a:gd name="connsiteY0" fmla="*/ 0 h 5577748"/>
              <a:gd name="connsiteX1" fmla="*/ 3614224 w 5568114"/>
              <a:gd name="connsiteY1" fmla="*/ 0 h 5577748"/>
              <a:gd name="connsiteX2" fmla="*/ 3844432 w 5568114"/>
              <a:gd name="connsiteY2" fmla="*/ 36392 h 5577748"/>
              <a:gd name="connsiteX3" fmla="*/ 4336826 w 5568114"/>
              <a:gd name="connsiteY3" fmla="*/ 203778 h 5577748"/>
              <a:gd name="connsiteX4" fmla="*/ 5093304 w 5568114"/>
              <a:gd name="connsiteY4" fmla="*/ 806978 h 5577748"/>
              <a:gd name="connsiteX5" fmla="*/ 5496656 w 5568114"/>
              <a:gd name="connsiteY5" fmla="*/ 1495125 h 5577748"/>
              <a:gd name="connsiteX6" fmla="*/ 5568114 w 5568114"/>
              <a:gd name="connsiteY6" fmla="*/ 1692569 h 5577748"/>
              <a:gd name="connsiteX7" fmla="*/ 5568114 w 5568114"/>
              <a:gd name="connsiteY7" fmla="*/ 3665503 h 5577748"/>
              <a:gd name="connsiteX8" fmla="*/ 5466225 w 5568114"/>
              <a:gd name="connsiteY8" fmla="*/ 3819786 h 5577748"/>
              <a:gd name="connsiteX9" fmla="*/ 4579336 w 5568114"/>
              <a:gd name="connsiteY9" fmla="*/ 4635686 h 5577748"/>
              <a:gd name="connsiteX10" fmla="*/ 4384340 w 5568114"/>
              <a:gd name="connsiteY10" fmla="*/ 4791760 h 5577748"/>
              <a:gd name="connsiteX11" fmla="*/ 2782048 w 5568114"/>
              <a:gd name="connsiteY11" fmla="*/ 5577748 h 5577748"/>
              <a:gd name="connsiteX12" fmla="*/ 671354 w 5568114"/>
              <a:gd name="connsiteY12" fmla="*/ 4300148 h 5577748"/>
              <a:gd name="connsiteX13" fmla="*/ 446415 w 5568114"/>
              <a:gd name="connsiteY13" fmla="*/ 3973302 h 5577748"/>
              <a:gd name="connsiteX14" fmla="*/ 0 w 5568114"/>
              <a:gd name="connsiteY14" fmla="*/ 2943554 h 5577748"/>
              <a:gd name="connsiteX15" fmla="*/ 269730 w 5568114"/>
              <a:gd name="connsiteY15" fmla="*/ 1834555 h 5577748"/>
              <a:gd name="connsiteX16" fmla="*/ 1013589 w 5568114"/>
              <a:gd name="connsiteY16" fmla="*/ 881627 h 5577748"/>
              <a:gd name="connsiteX17" fmla="*/ 2089042 w 5568114"/>
              <a:gd name="connsiteY17" fmla="*/ 220777 h 5577748"/>
              <a:gd name="connsiteX18" fmla="*/ 2845684 w 5568114"/>
              <a:gd name="connsiteY18" fmla="*/ 14234 h 557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8114" h="5577748">
                <a:moveTo>
                  <a:pt x="2959946" y="0"/>
                </a:moveTo>
                <a:lnTo>
                  <a:pt x="3614224" y="0"/>
                </a:lnTo>
                <a:lnTo>
                  <a:pt x="3844432" y="36392"/>
                </a:lnTo>
                <a:cubicBezTo>
                  <a:pt x="4017699" y="73748"/>
                  <a:pt x="4182227" y="129639"/>
                  <a:pt x="4336826" y="203778"/>
                </a:cubicBezTo>
                <a:cubicBezTo>
                  <a:pt x="4626600" y="342850"/>
                  <a:pt x="4881111" y="545834"/>
                  <a:pt x="5093304" y="806978"/>
                </a:cubicBezTo>
                <a:cubicBezTo>
                  <a:pt x="5255931" y="1007198"/>
                  <a:pt x="5391154" y="1239036"/>
                  <a:pt x="5496656" y="1495125"/>
                </a:cubicBezTo>
                <a:lnTo>
                  <a:pt x="5568114" y="1692569"/>
                </a:lnTo>
                <a:lnTo>
                  <a:pt x="5568114" y="3665503"/>
                </a:lnTo>
                <a:lnTo>
                  <a:pt x="5466225" y="3819786"/>
                </a:lnTo>
                <a:cubicBezTo>
                  <a:pt x="5249576" y="4101511"/>
                  <a:pt x="4924044" y="4360994"/>
                  <a:pt x="4579336" y="4635686"/>
                </a:cubicBezTo>
                <a:cubicBezTo>
                  <a:pt x="4515738" y="4686305"/>
                  <a:pt x="4450038" y="4738713"/>
                  <a:pt x="4384340" y="4791760"/>
                </a:cubicBezTo>
                <a:cubicBezTo>
                  <a:pt x="3796254" y="5266498"/>
                  <a:pt x="3367038" y="5577748"/>
                  <a:pt x="2782048" y="5577748"/>
                </a:cubicBezTo>
                <a:cubicBezTo>
                  <a:pt x="1890703" y="5577748"/>
                  <a:pt x="1259439" y="5195682"/>
                  <a:pt x="671354" y="4300148"/>
                </a:cubicBezTo>
                <a:cubicBezTo>
                  <a:pt x="594395" y="4182934"/>
                  <a:pt x="519167" y="4076330"/>
                  <a:pt x="446415" y="3973302"/>
                </a:cubicBezTo>
                <a:cubicBezTo>
                  <a:pt x="144886" y="3546115"/>
                  <a:pt x="0" y="3323958"/>
                  <a:pt x="0" y="2943554"/>
                </a:cubicBezTo>
                <a:cubicBezTo>
                  <a:pt x="0" y="2565835"/>
                  <a:pt x="90816" y="2192716"/>
                  <a:pt x="269730" y="1834555"/>
                </a:cubicBezTo>
                <a:cubicBezTo>
                  <a:pt x="444806" y="1484188"/>
                  <a:pt x="695109" y="1163480"/>
                  <a:pt x="1013589" y="881627"/>
                </a:cubicBezTo>
                <a:cubicBezTo>
                  <a:pt x="1326624" y="604505"/>
                  <a:pt x="1698428" y="375956"/>
                  <a:pt x="2089042" y="220777"/>
                </a:cubicBezTo>
                <a:cubicBezTo>
                  <a:pt x="2339747" y="120996"/>
                  <a:pt x="2592918" y="51971"/>
                  <a:pt x="2845684" y="1423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6" name="Picture 65">
            <a:extLst>
              <a:ext uri="{FF2B5EF4-FFF2-40B4-BE49-F238E27FC236}">
                <a16:creationId xmlns:a16="http://schemas.microsoft.com/office/drawing/2014/main" id="{588C7BD9-DC1F-75F0-27C4-7CF21D3413A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901" r="-3" b="-3"/>
          <a:stretch/>
        </p:blipFill>
        <p:spPr>
          <a:xfrm>
            <a:off x="6877878" y="294199"/>
            <a:ext cx="5150794" cy="5001370"/>
          </a:xfrm>
          <a:custGeom>
            <a:avLst/>
            <a:gdLst/>
            <a:ahLst/>
            <a:cxnLst/>
            <a:rect l="l" t="t" r="r" b="b"/>
            <a:pathLst>
              <a:path w="5044104" h="4896924">
                <a:moveTo>
                  <a:pt x="2886613" y="0"/>
                </a:moveTo>
                <a:cubicBezTo>
                  <a:pt x="3218269" y="0"/>
                  <a:pt x="3523512" y="65865"/>
                  <a:pt x="3794011" y="195584"/>
                </a:cubicBezTo>
                <a:cubicBezTo>
                  <a:pt x="4047516" y="317247"/>
                  <a:pt x="4270172" y="494825"/>
                  <a:pt x="4455804" y="723284"/>
                </a:cubicBezTo>
                <a:cubicBezTo>
                  <a:pt x="4835198" y="1190375"/>
                  <a:pt x="5044104" y="1854168"/>
                  <a:pt x="5044104" y="2592438"/>
                </a:cubicBezTo>
                <a:cubicBezTo>
                  <a:pt x="5044104" y="2886985"/>
                  <a:pt x="4963247" y="3123382"/>
                  <a:pt x="4782050" y="3358996"/>
                </a:cubicBezTo>
                <a:cubicBezTo>
                  <a:pt x="4592516" y="3605460"/>
                  <a:pt x="4307730" y="3832465"/>
                  <a:pt x="4006167" y="4072775"/>
                </a:cubicBezTo>
                <a:cubicBezTo>
                  <a:pt x="3950530" y="4117058"/>
                  <a:pt x="3893052" y="4162907"/>
                  <a:pt x="3835576" y="4209314"/>
                </a:cubicBezTo>
                <a:cubicBezTo>
                  <a:pt x="3321099" y="4624632"/>
                  <a:pt x="2945605" y="4896924"/>
                  <a:pt x="2433835" y="4896924"/>
                </a:cubicBezTo>
                <a:cubicBezTo>
                  <a:pt x="1654054" y="4896924"/>
                  <a:pt x="1101803" y="4562680"/>
                  <a:pt x="587325" y="3779234"/>
                </a:cubicBezTo>
                <a:cubicBezTo>
                  <a:pt x="519999" y="3676690"/>
                  <a:pt x="454187" y="3583430"/>
                  <a:pt x="390540" y="3493298"/>
                </a:cubicBezTo>
                <a:cubicBezTo>
                  <a:pt x="126752" y="3119579"/>
                  <a:pt x="0" y="2925228"/>
                  <a:pt x="0" y="2592438"/>
                </a:cubicBezTo>
                <a:cubicBezTo>
                  <a:pt x="0" y="2261996"/>
                  <a:pt x="79450" y="1935577"/>
                  <a:pt x="235969" y="1622244"/>
                </a:cubicBezTo>
                <a:cubicBezTo>
                  <a:pt x="389133" y="1315731"/>
                  <a:pt x="608107" y="1035165"/>
                  <a:pt x="886724" y="788590"/>
                </a:cubicBezTo>
                <a:cubicBezTo>
                  <a:pt x="1160578" y="546153"/>
                  <a:pt x="1485846" y="346211"/>
                  <a:pt x="1827568" y="210454"/>
                </a:cubicBezTo>
                <a:cubicBezTo>
                  <a:pt x="2178491" y="70787"/>
                  <a:pt x="2534934" y="0"/>
                  <a:pt x="2886613" y="0"/>
                </a:cubicBezTo>
                <a:close/>
              </a:path>
            </a:pathLst>
          </a:custGeom>
        </p:spPr>
      </p:pic>
      <p:sp>
        <p:nvSpPr>
          <p:cNvPr id="3" name="TextBox 2">
            <a:extLst>
              <a:ext uri="{FF2B5EF4-FFF2-40B4-BE49-F238E27FC236}">
                <a16:creationId xmlns:a16="http://schemas.microsoft.com/office/drawing/2014/main" id="{63ADCDBB-5CF7-72BB-E81F-3AF57FFB879C}"/>
              </a:ext>
            </a:extLst>
          </p:cNvPr>
          <p:cNvSpPr txBox="1"/>
          <p:nvPr/>
        </p:nvSpPr>
        <p:spPr>
          <a:xfrm>
            <a:off x="9421691" y="6657945"/>
            <a:ext cx="2770309"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s://en.wikipedia.org/wiki/Talk:Punnett_square">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AU" sz="700">
              <a:solidFill>
                <a:srgbClr val="FFFFFF"/>
              </a:solidFill>
            </a:endParaRPr>
          </a:p>
        </p:txBody>
      </p:sp>
    </p:spTree>
    <p:extLst>
      <p:ext uri="{BB962C8B-B14F-4D97-AF65-F5344CB8AC3E}">
        <p14:creationId xmlns:p14="http://schemas.microsoft.com/office/powerpoint/2010/main" val="2322469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5569-C6ED-81EB-1477-9B460AC582B0}"/>
              </a:ext>
            </a:extLst>
          </p:cNvPr>
          <p:cNvSpPr>
            <a:spLocks noGrp="1"/>
          </p:cNvSpPr>
          <p:nvPr>
            <p:ph type="title"/>
          </p:nvPr>
        </p:nvSpPr>
        <p:spPr/>
        <p:txBody>
          <a:bodyPr/>
          <a:lstStyle/>
          <a:p>
            <a:endParaRPr lang="en-AU" dirty="0"/>
          </a:p>
        </p:txBody>
      </p:sp>
      <p:graphicFrame>
        <p:nvGraphicFramePr>
          <p:cNvPr id="4" name="Table 4">
            <a:extLst>
              <a:ext uri="{FF2B5EF4-FFF2-40B4-BE49-F238E27FC236}">
                <a16:creationId xmlns:a16="http://schemas.microsoft.com/office/drawing/2014/main" id="{B53EE0DD-915B-A94B-0A8E-408E6D95A645}"/>
              </a:ext>
            </a:extLst>
          </p:cNvPr>
          <p:cNvGraphicFramePr>
            <a:graphicFrameLocks noGrp="1"/>
          </p:cNvGraphicFramePr>
          <p:nvPr>
            <p:ph idx="1"/>
            <p:extLst>
              <p:ext uri="{D42A27DB-BD31-4B8C-83A1-F6EECF244321}">
                <p14:modId xmlns:p14="http://schemas.microsoft.com/office/powerpoint/2010/main" val="585220147"/>
              </p:ext>
            </p:extLst>
          </p:nvPr>
        </p:nvGraphicFramePr>
        <p:xfrm>
          <a:off x="164387" y="53718"/>
          <a:ext cx="11918022" cy="6841665"/>
        </p:xfrm>
        <a:graphic>
          <a:graphicData uri="http://schemas.openxmlformats.org/drawingml/2006/table">
            <a:tbl>
              <a:tblPr firstRow="1" bandRow="1">
                <a:tableStyleId>{16D9F66E-5EB9-4882-86FB-DCBF35E3C3E4}</a:tableStyleId>
              </a:tblPr>
              <a:tblGrid>
                <a:gridCol w="4623370">
                  <a:extLst>
                    <a:ext uri="{9D8B030D-6E8A-4147-A177-3AD203B41FA5}">
                      <a16:colId xmlns:a16="http://schemas.microsoft.com/office/drawing/2014/main" val="2526329863"/>
                    </a:ext>
                  </a:extLst>
                </a:gridCol>
                <a:gridCol w="7294652">
                  <a:extLst>
                    <a:ext uri="{9D8B030D-6E8A-4147-A177-3AD203B41FA5}">
                      <a16:colId xmlns:a16="http://schemas.microsoft.com/office/drawing/2014/main" val="2768068278"/>
                    </a:ext>
                  </a:extLst>
                </a:gridCol>
              </a:tblGrid>
              <a:tr h="793794">
                <a:tc>
                  <a:txBody>
                    <a:bodyPr/>
                    <a:lstStyle/>
                    <a:p>
                      <a:endParaRPr lang="en-AU" sz="2800" b="0" dirty="0"/>
                    </a:p>
                  </a:txBody>
                  <a:tcPr/>
                </a:tc>
                <a:tc>
                  <a:txBody>
                    <a:bodyPr/>
                    <a:lstStyle/>
                    <a:p>
                      <a:r>
                        <a:rPr lang="en-AU" sz="2300" b="0" dirty="0"/>
                        <a:t>pairs of chromosomes containing genes for the same characteristics</a:t>
                      </a:r>
                    </a:p>
                  </a:txBody>
                  <a:tcPr/>
                </a:tc>
                <a:extLst>
                  <a:ext uri="{0D108BD9-81ED-4DB2-BD59-A6C34878D82A}">
                    <a16:rowId xmlns:a16="http://schemas.microsoft.com/office/drawing/2014/main" val="1268406904"/>
                  </a:ext>
                </a:extLst>
              </a:tr>
              <a:tr h="958003">
                <a:tc>
                  <a:txBody>
                    <a:bodyPr/>
                    <a:lstStyle/>
                    <a:p>
                      <a:endParaRPr lang="en-AU" sz="2800" b="0" dirty="0"/>
                    </a:p>
                  </a:txBody>
                  <a:tcPr/>
                </a:tc>
                <a:tc>
                  <a:txBody>
                    <a:bodyPr/>
                    <a:lstStyle/>
                    <a:p>
                      <a:r>
                        <a:rPr lang="en-AU" sz="2300" b="0" dirty="0"/>
                        <a:t>identical chromatids formed by replication of the chromosome during S phase of the cell cycle</a:t>
                      </a:r>
                    </a:p>
                  </a:txBody>
                  <a:tcPr/>
                </a:tc>
                <a:extLst>
                  <a:ext uri="{0D108BD9-81ED-4DB2-BD59-A6C34878D82A}">
                    <a16:rowId xmlns:a16="http://schemas.microsoft.com/office/drawing/2014/main" val="4213922087"/>
                  </a:ext>
                </a:extLst>
              </a:tr>
              <a:tr h="755097">
                <a:tc>
                  <a:txBody>
                    <a:bodyPr/>
                    <a:lstStyle/>
                    <a:p>
                      <a:endParaRPr lang="en-AU" sz="2800" b="0" dirty="0"/>
                    </a:p>
                  </a:txBody>
                  <a:tcPr/>
                </a:tc>
                <a:tc>
                  <a:txBody>
                    <a:bodyPr/>
                    <a:lstStyle/>
                    <a:p>
                      <a:r>
                        <a:rPr lang="en-AU" sz="2300" b="0" dirty="0"/>
                        <a:t>chromatids with the same genes but different alleles</a:t>
                      </a:r>
                    </a:p>
                  </a:txBody>
                  <a:tcPr/>
                </a:tc>
                <a:extLst>
                  <a:ext uri="{0D108BD9-81ED-4DB2-BD59-A6C34878D82A}">
                    <a16:rowId xmlns:a16="http://schemas.microsoft.com/office/drawing/2014/main" val="2706206598"/>
                  </a:ext>
                </a:extLst>
              </a:tr>
              <a:tr h="793794">
                <a:tc>
                  <a:txBody>
                    <a:bodyPr/>
                    <a:lstStyle/>
                    <a:p>
                      <a:endParaRPr lang="en-AU" sz="2800" b="0" dirty="0"/>
                    </a:p>
                  </a:txBody>
                  <a:tcPr/>
                </a:tc>
                <a:tc>
                  <a:txBody>
                    <a:bodyPr/>
                    <a:lstStyle/>
                    <a:p>
                      <a:r>
                        <a:rPr lang="en-AU" sz="2300" b="0" dirty="0"/>
                        <a:t>a pair of homologous chromosomes</a:t>
                      </a:r>
                    </a:p>
                  </a:txBody>
                  <a:tcPr/>
                </a:tc>
                <a:extLst>
                  <a:ext uri="{0D108BD9-81ED-4DB2-BD59-A6C34878D82A}">
                    <a16:rowId xmlns:a16="http://schemas.microsoft.com/office/drawing/2014/main" val="1023689682"/>
                  </a:ext>
                </a:extLst>
              </a:tr>
              <a:tr h="793794">
                <a:tc>
                  <a:txBody>
                    <a:bodyPr/>
                    <a:lstStyle/>
                    <a:p>
                      <a:endParaRPr lang="en-AU" sz="2800" b="0" dirty="0"/>
                    </a:p>
                  </a:txBody>
                  <a:tcPr/>
                </a:tc>
                <a:tc>
                  <a:txBody>
                    <a:bodyPr/>
                    <a:lstStyle/>
                    <a:p>
                      <a:r>
                        <a:rPr lang="en-AU" sz="2300" b="0" dirty="0"/>
                        <a:t>a set of four chromatids</a:t>
                      </a:r>
                    </a:p>
                  </a:txBody>
                  <a:tcPr/>
                </a:tc>
                <a:extLst>
                  <a:ext uri="{0D108BD9-81ED-4DB2-BD59-A6C34878D82A}">
                    <a16:rowId xmlns:a16="http://schemas.microsoft.com/office/drawing/2014/main" val="949412273"/>
                  </a:ext>
                </a:extLst>
              </a:tr>
              <a:tr h="958003">
                <a:tc>
                  <a:txBody>
                    <a:bodyPr/>
                    <a:lstStyle/>
                    <a:p>
                      <a:endParaRPr lang="en-AU" sz="2800" b="0" dirty="0"/>
                    </a:p>
                  </a:txBody>
                  <a:tcPr/>
                </a:tc>
                <a:tc>
                  <a:txBody>
                    <a:bodyPr/>
                    <a:lstStyle/>
                    <a:p>
                      <a:r>
                        <a:rPr lang="en-AU" sz="2300" b="0" dirty="0"/>
                        <a:t>point of contact between chromatids within a homologous pair (site of crossing over)</a:t>
                      </a:r>
                    </a:p>
                  </a:txBody>
                  <a:tcPr/>
                </a:tc>
                <a:extLst>
                  <a:ext uri="{0D108BD9-81ED-4DB2-BD59-A6C34878D82A}">
                    <a16:rowId xmlns:a16="http://schemas.microsoft.com/office/drawing/2014/main" val="3660449880"/>
                  </a:ext>
                </a:extLst>
              </a:tr>
              <a:tr h="958003">
                <a:tc>
                  <a:txBody>
                    <a:bodyPr/>
                    <a:lstStyle/>
                    <a:p>
                      <a:endParaRPr lang="en-AU" sz="2800" b="0" dirty="0"/>
                    </a:p>
                  </a:txBody>
                  <a:tcPr/>
                </a:tc>
                <a:tc>
                  <a:txBody>
                    <a:bodyPr/>
                    <a:lstStyle/>
                    <a:p>
                      <a:r>
                        <a:rPr lang="en-AU" sz="2300" b="0" dirty="0"/>
                        <a:t>multiple points of contact between chromatids within a homologous pair (pleural of chiasma)</a:t>
                      </a:r>
                    </a:p>
                  </a:txBody>
                  <a:tcPr/>
                </a:tc>
                <a:extLst>
                  <a:ext uri="{0D108BD9-81ED-4DB2-BD59-A6C34878D82A}">
                    <a16:rowId xmlns:a16="http://schemas.microsoft.com/office/drawing/2014/main" val="3127850618"/>
                  </a:ext>
                </a:extLst>
              </a:tr>
              <a:tr h="793794">
                <a:tc>
                  <a:txBody>
                    <a:bodyPr/>
                    <a:lstStyle/>
                    <a:p>
                      <a:endParaRPr lang="en-AU" sz="2800" b="0" dirty="0"/>
                    </a:p>
                  </a:txBody>
                  <a:tcPr/>
                </a:tc>
                <a:tc>
                  <a:txBody>
                    <a:bodyPr/>
                    <a:lstStyle/>
                    <a:p>
                      <a:r>
                        <a:rPr lang="en-AU" sz="2300" b="0" dirty="0"/>
                        <a:t>chromatids which have exchanged genetic material to form a unique chromatid</a:t>
                      </a:r>
                    </a:p>
                  </a:txBody>
                  <a:tcPr/>
                </a:tc>
                <a:extLst>
                  <a:ext uri="{0D108BD9-81ED-4DB2-BD59-A6C34878D82A}">
                    <a16:rowId xmlns:a16="http://schemas.microsoft.com/office/drawing/2014/main" val="4251201400"/>
                  </a:ext>
                </a:extLst>
              </a:tr>
            </a:tbl>
          </a:graphicData>
        </a:graphic>
      </p:graphicFrame>
    </p:spTree>
    <p:extLst>
      <p:ext uri="{BB962C8B-B14F-4D97-AF65-F5344CB8AC3E}">
        <p14:creationId xmlns:p14="http://schemas.microsoft.com/office/powerpoint/2010/main" val="3352273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5569-C6ED-81EB-1477-9B460AC582B0}"/>
              </a:ext>
            </a:extLst>
          </p:cNvPr>
          <p:cNvSpPr>
            <a:spLocks noGrp="1"/>
          </p:cNvSpPr>
          <p:nvPr>
            <p:ph type="title"/>
          </p:nvPr>
        </p:nvSpPr>
        <p:spPr/>
        <p:txBody>
          <a:bodyPr/>
          <a:lstStyle/>
          <a:p>
            <a:endParaRPr lang="en-AU" dirty="0"/>
          </a:p>
        </p:txBody>
      </p:sp>
      <p:graphicFrame>
        <p:nvGraphicFramePr>
          <p:cNvPr id="4" name="Table 4">
            <a:extLst>
              <a:ext uri="{FF2B5EF4-FFF2-40B4-BE49-F238E27FC236}">
                <a16:creationId xmlns:a16="http://schemas.microsoft.com/office/drawing/2014/main" id="{B53EE0DD-915B-A94B-0A8E-408E6D95A645}"/>
              </a:ext>
            </a:extLst>
          </p:cNvPr>
          <p:cNvGraphicFramePr>
            <a:graphicFrameLocks noGrp="1"/>
          </p:cNvGraphicFramePr>
          <p:nvPr>
            <p:ph idx="1"/>
          </p:nvPr>
        </p:nvGraphicFramePr>
        <p:xfrm>
          <a:off x="164387" y="53718"/>
          <a:ext cx="11918022" cy="6841665"/>
        </p:xfrm>
        <a:graphic>
          <a:graphicData uri="http://schemas.openxmlformats.org/drawingml/2006/table">
            <a:tbl>
              <a:tblPr firstRow="1" bandRow="1">
                <a:tableStyleId>{16D9F66E-5EB9-4882-86FB-DCBF35E3C3E4}</a:tableStyleId>
              </a:tblPr>
              <a:tblGrid>
                <a:gridCol w="4623370">
                  <a:extLst>
                    <a:ext uri="{9D8B030D-6E8A-4147-A177-3AD203B41FA5}">
                      <a16:colId xmlns:a16="http://schemas.microsoft.com/office/drawing/2014/main" val="2526329863"/>
                    </a:ext>
                  </a:extLst>
                </a:gridCol>
                <a:gridCol w="7294652">
                  <a:extLst>
                    <a:ext uri="{9D8B030D-6E8A-4147-A177-3AD203B41FA5}">
                      <a16:colId xmlns:a16="http://schemas.microsoft.com/office/drawing/2014/main" val="2768068278"/>
                    </a:ext>
                  </a:extLst>
                </a:gridCol>
              </a:tblGrid>
              <a:tr h="793794">
                <a:tc>
                  <a:txBody>
                    <a:bodyPr/>
                    <a:lstStyle/>
                    <a:p>
                      <a:r>
                        <a:rPr lang="en-AU" sz="2800" b="0" dirty="0"/>
                        <a:t>homologous pair</a:t>
                      </a:r>
                    </a:p>
                  </a:txBody>
                  <a:tcPr/>
                </a:tc>
                <a:tc>
                  <a:txBody>
                    <a:bodyPr/>
                    <a:lstStyle/>
                    <a:p>
                      <a:r>
                        <a:rPr lang="en-AU" sz="2300" b="0" dirty="0"/>
                        <a:t>pairs of chromosomes containing genes for the same characteristics</a:t>
                      </a:r>
                    </a:p>
                  </a:txBody>
                  <a:tcPr/>
                </a:tc>
                <a:extLst>
                  <a:ext uri="{0D108BD9-81ED-4DB2-BD59-A6C34878D82A}">
                    <a16:rowId xmlns:a16="http://schemas.microsoft.com/office/drawing/2014/main" val="1268406904"/>
                  </a:ext>
                </a:extLst>
              </a:tr>
              <a:tr h="958003">
                <a:tc>
                  <a:txBody>
                    <a:bodyPr/>
                    <a:lstStyle/>
                    <a:p>
                      <a:r>
                        <a:rPr lang="en-AU" sz="2800" b="0" dirty="0"/>
                        <a:t>sister chromatids</a:t>
                      </a:r>
                    </a:p>
                  </a:txBody>
                  <a:tcPr/>
                </a:tc>
                <a:tc>
                  <a:txBody>
                    <a:bodyPr/>
                    <a:lstStyle/>
                    <a:p>
                      <a:r>
                        <a:rPr lang="en-AU" sz="2300" b="0" dirty="0"/>
                        <a:t>identical chromatids formed by replication of the chromosome during S phase of the cell cycle</a:t>
                      </a:r>
                    </a:p>
                  </a:txBody>
                  <a:tcPr/>
                </a:tc>
                <a:extLst>
                  <a:ext uri="{0D108BD9-81ED-4DB2-BD59-A6C34878D82A}">
                    <a16:rowId xmlns:a16="http://schemas.microsoft.com/office/drawing/2014/main" val="4213922087"/>
                  </a:ext>
                </a:extLst>
              </a:tr>
              <a:tr h="755097">
                <a:tc>
                  <a:txBody>
                    <a:bodyPr/>
                    <a:lstStyle/>
                    <a:p>
                      <a:r>
                        <a:rPr lang="en-AU" sz="2800" b="0" dirty="0"/>
                        <a:t>non-sister chromatids</a:t>
                      </a:r>
                    </a:p>
                  </a:txBody>
                  <a:tcPr/>
                </a:tc>
                <a:tc>
                  <a:txBody>
                    <a:bodyPr/>
                    <a:lstStyle/>
                    <a:p>
                      <a:r>
                        <a:rPr lang="en-AU" sz="2300" b="0" dirty="0"/>
                        <a:t>chromatids with the same genes but different alleles</a:t>
                      </a:r>
                    </a:p>
                  </a:txBody>
                  <a:tcPr/>
                </a:tc>
                <a:extLst>
                  <a:ext uri="{0D108BD9-81ED-4DB2-BD59-A6C34878D82A}">
                    <a16:rowId xmlns:a16="http://schemas.microsoft.com/office/drawing/2014/main" val="2706206598"/>
                  </a:ext>
                </a:extLst>
              </a:tr>
              <a:tr h="793794">
                <a:tc>
                  <a:txBody>
                    <a:bodyPr/>
                    <a:lstStyle/>
                    <a:p>
                      <a:r>
                        <a:rPr lang="en-AU" sz="2800" b="0" dirty="0"/>
                        <a:t>bivalent</a:t>
                      </a:r>
                    </a:p>
                  </a:txBody>
                  <a:tcPr/>
                </a:tc>
                <a:tc>
                  <a:txBody>
                    <a:bodyPr/>
                    <a:lstStyle/>
                    <a:p>
                      <a:r>
                        <a:rPr lang="en-AU" sz="2300" b="0" dirty="0"/>
                        <a:t>a pair of homologous chromosomes</a:t>
                      </a:r>
                    </a:p>
                  </a:txBody>
                  <a:tcPr/>
                </a:tc>
                <a:extLst>
                  <a:ext uri="{0D108BD9-81ED-4DB2-BD59-A6C34878D82A}">
                    <a16:rowId xmlns:a16="http://schemas.microsoft.com/office/drawing/2014/main" val="1023689682"/>
                  </a:ext>
                </a:extLst>
              </a:tr>
              <a:tr h="793794">
                <a:tc>
                  <a:txBody>
                    <a:bodyPr/>
                    <a:lstStyle/>
                    <a:p>
                      <a:r>
                        <a:rPr lang="en-AU" sz="2800" b="0" dirty="0"/>
                        <a:t>tetrad</a:t>
                      </a:r>
                    </a:p>
                  </a:txBody>
                  <a:tcPr/>
                </a:tc>
                <a:tc>
                  <a:txBody>
                    <a:bodyPr/>
                    <a:lstStyle/>
                    <a:p>
                      <a:r>
                        <a:rPr lang="en-AU" sz="2300" b="0" dirty="0"/>
                        <a:t>a set of four chromatids</a:t>
                      </a:r>
                    </a:p>
                  </a:txBody>
                  <a:tcPr/>
                </a:tc>
                <a:extLst>
                  <a:ext uri="{0D108BD9-81ED-4DB2-BD59-A6C34878D82A}">
                    <a16:rowId xmlns:a16="http://schemas.microsoft.com/office/drawing/2014/main" val="949412273"/>
                  </a:ext>
                </a:extLst>
              </a:tr>
              <a:tr h="958003">
                <a:tc>
                  <a:txBody>
                    <a:bodyPr/>
                    <a:lstStyle/>
                    <a:p>
                      <a:r>
                        <a:rPr lang="en-AU" sz="2800" b="0" dirty="0"/>
                        <a:t>chiasma</a:t>
                      </a:r>
                    </a:p>
                  </a:txBody>
                  <a:tcPr/>
                </a:tc>
                <a:tc>
                  <a:txBody>
                    <a:bodyPr/>
                    <a:lstStyle/>
                    <a:p>
                      <a:r>
                        <a:rPr lang="en-AU" sz="2300" b="0" dirty="0"/>
                        <a:t>point of contact between chromatids within a homologous pair (site of crossing over)</a:t>
                      </a:r>
                    </a:p>
                  </a:txBody>
                  <a:tcPr/>
                </a:tc>
                <a:extLst>
                  <a:ext uri="{0D108BD9-81ED-4DB2-BD59-A6C34878D82A}">
                    <a16:rowId xmlns:a16="http://schemas.microsoft.com/office/drawing/2014/main" val="3660449880"/>
                  </a:ext>
                </a:extLst>
              </a:tr>
              <a:tr h="958003">
                <a:tc>
                  <a:txBody>
                    <a:bodyPr/>
                    <a:lstStyle/>
                    <a:p>
                      <a:r>
                        <a:rPr lang="en-AU" sz="2800" b="0" dirty="0"/>
                        <a:t>chiasmata</a:t>
                      </a:r>
                    </a:p>
                  </a:txBody>
                  <a:tcPr/>
                </a:tc>
                <a:tc>
                  <a:txBody>
                    <a:bodyPr/>
                    <a:lstStyle/>
                    <a:p>
                      <a:r>
                        <a:rPr lang="en-AU" sz="2300" b="0" dirty="0"/>
                        <a:t>multiple points of contact between chromatids within a homologous pair (pleural of chiasma)</a:t>
                      </a:r>
                    </a:p>
                  </a:txBody>
                  <a:tcPr/>
                </a:tc>
                <a:extLst>
                  <a:ext uri="{0D108BD9-81ED-4DB2-BD59-A6C34878D82A}">
                    <a16:rowId xmlns:a16="http://schemas.microsoft.com/office/drawing/2014/main" val="3127850618"/>
                  </a:ext>
                </a:extLst>
              </a:tr>
              <a:tr h="793794">
                <a:tc>
                  <a:txBody>
                    <a:bodyPr/>
                    <a:lstStyle/>
                    <a:p>
                      <a:r>
                        <a:rPr lang="en-AU" sz="2800" b="0" dirty="0"/>
                        <a:t>recombinant chromatids</a:t>
                      </a:r>
                    </a:p>
                  </a:txBody>
                  <a:tcPr/>
                </a:tc>
                <a:tc>
                  <a:txBody>
                    <a:bodyPr/>
                    <a:lstStyle/>
                    <a:p>
                      <a:r>
                        <a:rPr lang="en-AU" sz="2300" b="0" dirty="0"/>
                        <a:t>chromatids which have exchanged genetic material to form a unique chromatid</a:t>
                      </a:r>
                    </a:p>
                  </a:txBody>
                  <a:tcPr/>
                </a:tc>
                <a:extLst>
                  <a:ext uri="{0D108BD9-81ED-4DB2-BD59-A6C34878D82A}">
                    <a16:rowId xmlns:a16="http://schemas.microsoft.com/office/drawing/2014/main" val="4251201400"/>
                  </a:ext>
                </a:extLst>
              </a:tr>
            </a:tbl>
          </a:graphicData>
        </a:graphic>
      </p:graphicFrame>
    </p:spTree>
    <p:extLst>
      <p:ext uri="{BB962C8B-B14F-4D97-AF65-F5344CB8AC3E}">
        <p14:creationId xmlns:p14="http://schemas.microsoft.com/office/powerpoint/2010/main" val="2978791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8343-B619-8AF9-73AD-4F295769F1E3}"/>
              </a:ext>
            </a:extLst>
          </p:cNvPr>
          <p:cNvSpPr>
            <a:spLocks noGrp="1"/>
          </p:cNvSpPr>
          <p:nvPr>
            <p:ph type="title"/>
          </p:nvPr>
        </p:nvSpPr>
        <p:spPr/>
        <p:txBody>
          <a:bodyPr/>
          <a:lstStyle/>
          <a:p>
            <a:r>
              <a:rPr lang="en-US" dirty="0"/>
              <a:t>Review</a:t>
            </a:r>
            <a:endParaRPr lang="en-AU" dirty="0"/>
          </a:p>
        </p:txBody>
      </p:sp>
      <p:sp>
        <p:nvSpPr>
          <p:cNvPr id="3" name="Content Placeholder 2">
            <a:extLst>
              <a:ext uri="{FF2B5EF4-FFF2-40B4-BE49-F238E27FC236}">
                <a16:creationId xmlns:a16="http://schemas.microsoft.com/office/drawing/2014/main" id="{FAC61F89-9865-63ED-2FB7-515A64DE7669}"/>
              </a:ext>
            </a:extLst>
          </p:cNvPr>
          <p:cNvSpPr>
            <a:spLocks noGrp="1"/>
          </p:cNvSpPr>
          <p:nvPr>
            <p:ph idx="1"/>
          </p:nvPr>
        </p:nvSpPr>
        <p:spPr>
          <a:xfrm>
            <a:off x="319957" y="2179782"/>
            <a:ext cx="11552086" cy="4331854"/>
          </a:xfrm>
        </p:spPr>
        <p:txBody>
          <a:bodyPr>
            <a:normAutofit/>
          </a:bodyPr>
          <a:lstStyle/>
          <a:p>
            <a:pPr marL="457200" indent="-457200">
              <a:buAutoNum type="arabicPeriod"/>
            </a:pPr>
            <a:r>
              <a:rPr lang="en-AU" sz="2400" dirty="0"/>
              <a:t>Write the correct term for each of the following definitions</a:t>
            </a:r>
            <a:r>
              <a:rPr lang="en-AU" sz="2400" dirty="0">
                <a:sym typeface="Wingdings" panose="05000000000000000000" pitchFamily="2" charset="2"/>
              </a:rPr>
              <a:t> (8)</a:t>
            </a:r>
            <a:endParaRPr lang="en-AU" sz="2400" dirty="0"/>
          </a:p>
          <a:p>
            <a:pPr marL="457200" indent="-457200">
              <a:buAutoNum type="arabicPeriod"/>
            </a:pPr>
            <a:r>
              <a:rPr lang="en-AU" sz="2400" dirty="0"/>
              <a:t>Sexual reproduction involving meiosis (reduction division)and fertilisation results in greater genetic diversity than asexual reproduction involving mitosis only (simple fission). One source of variation is crossing over. Explain why crossing over does not occur in mitosis, and list two other sources of genetic diversity in meiotic division (6)</a:t>
            </a:r>
          </a:p>
          <a:p>
            <a:endParaRPr lang="en-AU" sz="1800" dirty="0"/>
          </a:p>
        </p:txBody>
      </p:sp>
    </p:spTree>
    <p:extLst>
      <p:ext uri="{BB962C8B-B14F-4D97-AF65-F5344CB8AC3E}">
        <p14:creationId xmlns:p14="http://schemas.microsoft.com/office/powerpoint/2010/main" val="314149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5" name="Rectangle 2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E1384C47-0EF5-42DB-FD00-6F2B1F55EABD}"/>
              </a:ext>
            </a:extLst>
          </p:cNvPr>
          <p:cNvSpPr>
            <a:spLocks noGrp="1"/>
          </p:cNvSpPr>
          <p:nvPr>
            <p:ph type="title"/>
          </p:nvPr>
        </p:nvSpPr>
        <p:spPr>
          <a:xfrm>
            <a:off x="6099569" y="517236"/>
            <a:ext cx="5787540" cy="2035320"/>
          </a:xfrm>
        </p:spPr>
        <p:txBody>
          <a:bodyPr vert="horz" lIns="109728" tIns="109728" rIns="109728" bIns="91440" rtlCol="0" anchor="b">
            <a:normAutofit fontScale="90000"/>
          </a:bodyPr>
          <a:lstStyle/>
          <a:p>
            <a:pPr>
              <a:lnSpc>
                <a:spcPct val="120000"/>
              </a:lnSpc>
            </a:pPr>
            <a:r>
              <a:rPr lang="en-US" sz="5400" dirty="0">
                <a:solidFill>
                  <a:schemeClr val="tx1">
                    <a:lumMod val="85000"/>
                    <a:lumOff val="15000"/>
                  </a:schemeClr>
                </a:solidFill>
              </a:rPr>
              <a:t>Learning Intentions</a:t>
            </a:r>
          </a:p>
        </p:txBody>
      </p:sp>
      <p:sp>
        <p:nvSpPr>
          <p:cNvPr id="3" name="Content Placeholder 2">
            <a:extLst>
              <a:ext uri="{FF2B5EF4-FFF2-40B4-BE49-F238E27FC236}">
                <a16:creationId xmlns:a16="http://schemas.microsoft.com/office/drawing/2014/main" id="{18AB5FD7-EC14-BC2A-B413-199BD283506E}"/>
              </a:ext>
            </a:extLst>
          </p:cNvPr>
          <p:cNvSpPr>
            <a:spLocks noGrp="1"/>
          </p:cNvSpPr>
          <p:nvPr>
            <p:ph idx="1"/>
          </p:nvPr>
        </p:nvSpPr>
        <p:spPr>
          <a:xfrm>
            <a:off x="6269315" y="2663393"/>
            <a:ext cx="5787540" cy="3846049"/>
          </a:xfrm>
        </p:spPr>
        <p:txBody>
          <a:bodyPr vert="horz" lIns="109728" tIns="109728" rIns="109728" bIns="91440" rtlCol="0" anchor="t">
            <a:noAutofit/>
          </a:bodyPr>
          <a:lstStyle/>
          <a:p>
            <a:pPr>
              <a:lnSpc>
                <a:spcPct val="120000"/>
              </a:lnSpc>
            </a:pPr>
            <a:r>
              <a:rPr lang="en-AU" sz="2800" dirty="0">
                <a:latin typeface="Calibri" panose="020F0502020204030204" pitchFamily="34" charset="0"/>
                <a:ea typeface="Calibri" panose="020F0502020204030204" pitchFamily="34" charset="0"/>
                <a:cs typeface="Times New Roman" panose="02020603050405020304" pitchFamily="18" charset="0"/>
              </a:rPr>
              <a:t>P</a:t>
            </a:r>
            <a:r>
              <a:rPr lang="en-AU" sz="2800" dirty="0">
                <a:effectLst/>
                <a:latin typeface="Calibri" panose="020F0502020204030204" pitchFamily="34" charset="0"/>
                <a:ea typeface="Calibri" panose="020F0502020204030204" pitchFamily="34" charset="0"/>
                <a:cs typeface="Times New Roman" panose="02020603050405020304" pitchFamily="18" charset="0"/>
              </a:rPr>
              <a:t>robable frequencies of genotype and phenotype of offspring can be predicted using Punnett squares and by taking into consideration patterns of inheritance, including the effects of dominance </a:t>
            </a:r>
            <a:endParaRPr lang="en-US" sz="6600" dirty="0">
              <a:solidFill>
                <a:schemeClr val="tx1">
                  <a:lumMod val="85000"/>
                  <a:lumOff val="15000"/>
                </a:schemeClr>
              </a:solidFill>
              <a:latin typeface="+mj-lt"/>
            </a:endParaRPr>
          </a:p>
        </p:txBody>
      </p:sp>
      <p:sp>
        <p:nvSpPr>
          <p:cNvPr id="27" name="Freeform: Shape 26">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4"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 name="Picture 4">
            <a:extLst>
              <a:ext uri="{FF2B5EF4-FFF2-40B4-BE49-F238E27FC236}">
                <a16:creationId xmlns:a16="http://schemas.microsoft.com/office/drawing/2014/main" id="{F7DC4904-F986-1737-C674-2E1D6ABFDA2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2479" r="22479"/>
          <a:stretch/>
        </p:blipFill>
        <p:spPr>
          <a:xfrm>
            <a:off x="30714"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31" name="Freeform: Shape 30">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058050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3" name="Straight Connector 82">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5" name="Rectangle 84">
            <a:extLst>
              <a:ext uri="{FF2B5EF4-FFF2-40B4-BE49-F238E27FC236}">
                <a16:creationId xmlns:a16="http://schemas.microsoft.com/office/drawing/2014/main" id="{49BB7E9A-6937-4BF0-9F51-A20F197B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7" name="Freeform: Shape 86">
            <a:extLst>
              <a:ext uri="{FF2B5EF4-FFF2-40B4-BE49-F238E27FC236}">
                <a16:creationId xmlns:a16="http://schemas.microsoft.com/office/drawing/2014/main" id="{E0939753-89D7-48A8-8441-B9FF25CE8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4167" y="0"/>
            <a:ext cx="5687681" cy="5708856"/>
          </a:xfrm>
          <a:custGeom>
            <a:avLst/>
            <a:gdLst>
              <a:gd name="connsiteX0" fmla="*/ 2787282 w 5687681"/>
              <a:gd name="connsiteY0" fmla="*/ 0 h 5708856"/>
              <a:gd name="connsiteX1" fmla="*/ 3988996 w 5687681"/>
              <a:gd name="connsiteY1" fmla="*/ 0 h 5708856"/>
              <a:gd name="connsiteX2" fmla="*/ 4236253 w 5687681"/>
              <a:gd name="connsiteY2" fmla="*/ 68070 h 5708856"/>
              <a:gd name="connsiteX3" fmla="*/ 4483543 w 5687681"/>
              <a:gd name="connsiteY3" fmla="*/ 168573 h 5708856"/>
              <a:gd name="connsiteX4" fmla="*/ 5265611 w 5687681"/>
              <a:gd name="connsiteY4" fmla="*/ 790441 h 5708856"/>
              <a:gd name="connsiteX5" fmla="*/ 5682608 w 5687681"/>
              <a:gd name="connsiteY5" fmla="*/ 1499885 h 5708856"/>
              <a:gd name="connsiteX6" fmla="*/ 5687681 w 5687681"/>
              <a:gd name="connsiteY6" fmla="*/ 1513862 h 5708856"/>
              <a:gd name="connsiteX7" fmla="*/ 5687681 w 5687681"/>
              <a:gd name="connsiteY7" fmla="*/ 3841322 h 5708856"/>
              <a:gd name="connsiteX8" fmla="*/ 5651147 w 5687681"/>
              <a:gd name="connsiteY8" fmla="*/ 3896489 h 5708856"/>
              <a:gd name="connsiteX9" fmla="*/ 4734255 w 5687681"/>
              <a:gd name="connsiteY9" fmla="*/ 4737639 h 5708856"/>
              <a:gd name="connsiteX10" fmla="*/ 4532663 w 5687681"/>
              <a:gd name="connsiteY10" fmla="*/ 4898543 h 5708856"/>
              <a:gd name="connsiteX11" fmla="*/ 2876165 w 5687681"/>
              <a:gd name="connsiteY11" fmla="*/ 5708856 h 5708856"/>
              <a:gd name="connsiteX12" fmla="*/ 694066 w 5687681"/>
              <a:gd name="connsiteY12" fmla="*/ 4391717 h 5708856"/>
              <a:gd name="connsiteX13" fmla="*/ 461517 w 5687681"/>
              <a:gd name="connsiteY13" fmla="*/ 4054756 h 5708856"/>
              <a:gd name="connsiteX14" fmla="*/ 0 w 5687681"/>
              <a:gd name="connsiteY14" fmla="*/ 2993139 h 5708856"/>
              <a:gd name="connsiteX15" fmla="*/ 278855 w 5687681"/>
              <a:gd name="connsiteY15" fmla="*/ 1849819 h 5708856"/>
              <a:gd name="connsiteX16" fmla="*/ 1047879 w 5687681"/>
              <a:gd name="connsiteY16" fmla="*/ 867400 h 5708856"/>
              <a:gd name="connsiteX17" fmla="*/ 2159714 w 5687681"/>
              <a:gd name="connsiteY17" fmla="*/ 186098 h 5708856"/>
              <a:gd name="connsiteX18" fmla="*/ 2785137 w 5687681"/>
              <a:gd name="connsiteY18" fmla="*/ 372 h 570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7681" h="5708856">
                <a:moveTo>
                  <a:pt x="2787282" y="0"/>
                </a:moveTo>
                <a:lnTo>
                  <a:pt x="3988996" y="0"/>
                </a:lnTo>
                <a:lnTo>
                  <a:pt x="4236253" y="68070"/>
                </a:lnTo>
                <a:cubicBezTo>
                  <a:pt x="4321147" y="96843"/>
                  <a:pt x="4403628" y="130356"/>
                  <a:pt x="4483543" y="168573"/>
                </a:cubicBezTo>
                <a:cubicBezTo>
                  <a:pt x="4783119" y="311949"/>
                  <a:pt x="5046239" y="521215"/>
                  <a:pt x="5265611" y="790441"/>
                </a:cubicBezTo>
                <a:cubicBezTo>
                  <a:pt x="5433740" y="996857"/>
                  <a:pt x="5573537" y="1235870"/>
                  <a:pt x="5682608" y="1499885"/>
                </a:cubicBezTo>
                <a:lnTo>
                  <a:pt x="5687681" y="1513862"/>
                </a:lnTo>
                <a:lnTo>
                  <a:pt x="5687681" y="3841322"/>
                </a:lnTo>
                <a:lnTo>
                  <a:pt x="5651147" y="3896489"/>
                </a:lnTo>
                <a:cubicBezTo>
                  <a:pt x="5427171" y="4186934"/>
                  <a:pt x="5090625" y="4454446"/>
                  <a:pt x="4734255" y="4737639"/>
                </a:cubicBezTo>
                <a:cubicBezTo>
                  <a:pt x="4668506" y="4789825"/>
                  <a:pt x="4600584" y="4843856"/>
                  <a:pt x="4532663" y="4898543"/>
                </a:cubicBezTo>
                <a:cubicBezTo>
                  <a:pt x="3924681" y="5387974"/>
                  <a:pt x="3480945" y="5708856"/>
                  <a:pt x="2876165" y="5708856"/>
                </a:cubicBezTo>
                <a:cubicBezTo>
                  <a:pt x="1954665" y="5708856"/>
                  <a:pt x="1302047" y="5314966"/>
                  <a:pt x="694066" y="4391717"/>
                </a:cubicBezTo>
                <a:cubicBezTo>
                  <a:pt x="614503" y="4270875"/>
                  <a:pt x="536731" y="4160972"/>
                  <a:pt x="461517" y="4054756"/>
                </a:cubicBezTo>
                <a:cubicBezTo>
                  <a:pt x="149788" y="3614348"/>
                  <a:pt x="0" y="3385316"/>
                  <a:pt x="0" y="2993139"/>
                </a:cubicBezTo>
                <a:cubicBezTo>
                  <a:pt x="0" y="2603731"/>
                  <a:pt x="93889" y="2219065"/>
                  <a:pt x="278855" y="1849819"/>
                </a:cubicBezTo>
                <a:cubicBezTo>
                  <a:pt x="459854" y="1488610"/>
                  <a:pt x="718625" y="1157977"/>
                  <a:pt x="1047879" y="867400"/>
                </a:cubicBezTo>
                <a:cubicBezTo>
                  <a:pt x="1371504" y="581701"/>
                  <a:pt x="1755887" y="346080"/>
                  <a:pt x="2159714" y="186098"/>
                </a:cubicBezTo>
                <a:cubicBezTo>
                  <a:pt x="2367064" y="103803"/>
                  <a:pt x="2576044" y="41801"/>
                  <a:pt x="2785137" y="37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9" name="Freeform: Shape 88">
            <a:extLst>
              <a:ext uri="{FF2B5EF4-FFF2-40B4-BE49-F238E27FC236}">
                <a16:creationId xmlns:a16="http://schemas.microsoft.com/office/drawing/2014/main" id="{9F5CCFC5-858F-4B45-9B10-D49DD028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5450" y="0"/>
            <a:ext cx="5866550" cy="5788550"/>
          </a:xfrm>
          <a:custGeom>
            <a:avLst/>
            <a:gdLst>
              <a:gd name="connsiteX0" fmla="*/ 2331396 w 5798121"/>
              <a:gd name="connsiteY0" fmla="*/ 0 h 5788550"/>
              <a:gd name="connsiteX1" fmla="*/ 4658651 w 5798121"/>
              <a:gd name="connsiteY1" fmla="*/ 0 h 5788550"/>
              <a:gd name="connsiteX2" fmla="*/ 4682835 w 5798121"/>
              <a:gd name="connsiteY2" fmla="*/ 9816 h 5788550"/>
              <a:gd name="connsiteX3" fmla="*/ 5499667 w 5798121"/>
              <a:gd name="connsiteY3" fmla="*/ 658449 h 5788550"/>
              <a:gd name="connsiteX4" fmla="*/ 5665313 w 5798121"/>
              <a:gd name="connsiteY4" fmla="*/ 884789 h 5788550"/>
              <a:gd name="connsiteX5" fmla="*/ 5798121 w 5798121"/>
              <a:gd name="connsiteY5" fmla="*/ 1110681 h 5788550"/>
              <a:gd name="connsiteX6" fmla="*/ 5798121 w 5798121"/>
              <a:gd name="connsiteY6" fmla="*/ 4016954 h 5788550"/>
              <a:gd name="connsiteX7" fmla="*/ 5706359 w 5798121"/>
              <a:gd name="connsiteY7" fmla="*/ 4121532 h 5788550"/>
              <a:gd name="connsiteX8" fmla="*/ 4944692 w 5798121"/>
              <a:gd name="connsiteY8" fmla="*/ 4775532 h 5788550"/>
              <a:gd name="connsiteX9" fmla="*/ 4734137 w 5798121"/>
              <a:gd name="connsiteY9" fmla="*/ 4943362 h 5788550"/>
              <a:gd name="connsiteX10" fmla="*/ 3004009 w 5798121"/>
              <a:gd name="connsiteY10" fmla="*/ 5788550 h 5788550"/>
              <a:gd name="connsiteX11" fmla="*/ 724917 w 5798121"/>
              <a:gd name="connsiteY11" fmla="*/ 4414722 h 5788550"/>
              <a:gd name="connsiteX12" fmla="*/ 482031 w 5798121"/>
              <a:gd name="connsiteY12" fmla="*/ 4063258 h 5788550"/>
              <a:gd name="connsiteX13" fmla="*/ 0 w 5798121"/>
              <a:gd name="connsiteY13" fmla="*/ 2955950 h 5788550"/>
              <a:gd name="connsiteX14" fmla="*/ 291250 w 5798121"/>
              <a:gd name="connsiteY14" fmla="*/ 1763422 h 5788550"/>
              <a:gd name="connsiteX15" fmla="*/ 1094457 w 5798121"/>
              <a:gd name="connsiteY15" fmla="*/ 738720 h 5788550"/>
              <a:gd name="connsiteX16" fmla="*/ 2255713 w 5798121"/>
              <a:gd name="connsiteY16" fmla="*/ 28095 h 578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98121" h="5788550">
                <a:moveTo>
                  <a:pt x="2331396" y="0"/>
                </a:moveTo>
                <a:lnTo>
                  <a:pt x="4658651" y="0"/>
                </a:lnTo>
                <a:lnTo>
                  <a:pt x="4682835" y="9816"/>
                </a:lnTo>
                <a:cubicBezTo>
                  <a:pt x="4995727" y="159362"/>
                  <a:pt x="5270543" y="377635"/>
                  <a:pt x="5499667" y="658449"/>
                </a:cubicBezTo>
                <a:cubicBezTo>
                  <a:pt x="5558201" y="730215"/>
                  <a:pt x="5613447" y="805760"/>
                  <a:pt x="5665313" y="884789"/>
                </a:cubicBezTo>
                <a:lnTo>
                  <a:pt x="5798121" y="1110681"/>
                </a:lnTo>
                <a:lnTo>
                  <a:pt x="5798121" y="4016954"/>
                </a:lnTo>
                <a:lnTo>
                  <a:pt x="5706359" y="4121532"/>
                </a:lnTo>
                <a:cubicBezTo>
                  <a:pt x="5491360" y="4341659"/>
                  <a:pt x="5223849" y="4553996"/>
                  <a:pt x="4944692" y="4775532"/>
                </a:cubicBezTo>
                <a:cubicBezTo>
                  <a:pt x="4876021" y="4829964"/>
                  <a:pt x="4805079" y="4886320"/>
                  <a:pt x="4734137" y="4943362"/>
                </a:cubicBezTo>
                <a:cubicBezTo>
                  <a:pt x="4099133" y="5453857"/>
                  <a:pt x="3635672" y="5788550"/>
                  <a:pt x="3004009" y="5788550"/>
                </a:cubicBezTo>
                <a:cubicBezTo>
                  <a:pt x="2041550" y="5788550"/>
                  <a:pt x="1359922" y="5377707"/>
                  <a:pt x="724917" y="4414722"/>
                </a:cubicBezTo>
                <a:cubicBezTo>
                  <a:pt x="641818" y="4288679"/>
                  <a:pt x="560588" y="4174046"/>
                  <a:pt x="482031" y="4063258"/>
                </a:cubicBezTo>
                <a:cubicBezTo>
                  <a:pt x="156446" y="3603895"/>
                  <a:pt x="0" y="3365006"/>
                  <a:pt x="0" y="2955950"/>
                </a:cubicBezTo>
                <a:cubicBezTo>
                  <a:pt x="0" y="2549782"/>
                  <a:pt x="98062" y="2148559"/>
                  <a:pt x="291250" y="1763422"/>
                </a:cubicBezTo>
                <a:cubicBezTo>
                  <a:pt x="480295" y="1386666"/>
                  <a:pt x="750568" y="1041802"/>
                  <a:pt x="1094457" y="738720"/>
                </a:cubicBezTo>
                <a:cubicBezTo>
                  <a:pt x="1432467" y="440725"/>
                  <a:pt x="1833935" y="194963"/>
                  <a:pt x="2255713" y="2809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3448FE1-8614-5E88-7EFC-0CD62FE72DF9}"/>
              </a:ext>
            </a:extLst>
          </p:cNvPr>
          <p:cNvSpPr>
            <a:spLocks noGrp="1"/>
          </p:cNvSpPr>
          <p:nvPr>
            <p:ph type="title" idx="4294967295"/>
          </p:nvPr>
        </p:nvSpPr>
        <p:spPr>
          <a:xfrm>
            <a:off x="655833" y="353595"/>
            <a:ext cx="5609833" cy="734409"/>
          </a:xfrm>
        </p:spPr>
        <p:txBody>
          <a:bodyPr vert="horz" lIns="109728" tIns="109728" rIns="109728" bIns="91440" rtlCol="0" anchor="b">
            <a:normAutofit fontScale="90000"/>
          </a:bodyPr>
          <a:lstStyle/>
          <a:p>
            <a:r>
              <a:rPr lang="en-US" dirty="0"/>
              <a:t>Success criteria</a:t>
            </a:r>
          </a:p>
        </p:txBody>
      </p:sp>
      <p:sp>
        <p:nvSpPr>
          <p:cNvPr id="9" name="TextBox 8">
            <a:extLst>
              <a:ext uri="{FF2B5EF4-FFF2-40B4-BE49-F238E27FC236}">
                <a16:creationId xmlns:a16="http://schemas.microsoft.com/office/drawing/2014/main" id="{60531490-C73F-4414-5D99-20D1DE35D00A}"/>
              </a:ext>
            </a:extLst>
          </p:cNvPr>
          <p:cNvSpPr txBox="1"/>
          <p:nvPr/>
        </p:nvSpPr>
        <p:spPr>
          <a:xfrm>
            <a:off x="582379" y="1162877"/>
            <a:ext cx="5683287" cy="5495068"/>
          </a:xfrm>
          <a:prstGeom prst="rect">
            <a:avLst/>
          </a:prstGeom>
        </p:spPr>
        <p:txBody>
          <a:bodyPr vert="horz" lIns="109728" tIns="109728" rIns="109728" bIns="91440" rtlCol="0" anchor="t">
            <a:normAutofit fontScale="92500"/>
          </a:bodyPr>
          <a:lstStyle/>
          <a:p>
            <a:pPr>
              <a:lnSpc>
                <a:spcPct val="130000"/>
              </a:lnSpc>
              <a:spcBef>
                <a:spcPts val="930"/>
              </a:spcBef>
              <a:buFont typeface="Corbel" panose="020B0503020204020204" pitchFamily="34" charset="0"/>
            </a:pPr>
            <a:r>
              <a:rPr lang="en-US" sz="2800" spc="150" dirty="0">
                <a:solidFill>
                  <a:schemeClr val="tx1">
                    <a:lumMod val="75000"/>
                    <a:lumOff val="25000"/>
                  </a:schemeClr>
                </a:solidFill>
              </a:rPr>
              <a:t>Define dominance in terms of alleles, inheritance patterns, genotype and phenotype.</a:t>
            </a:r>
          </a:p>
          <a:p>
            <a:pPr>
              <a:lnSpc>
                <a:spcPct val="130000"/>
              </a:lnSpc>
              <a:spcBef>
                <a:spcPts val="930"/>
              </a:spcBef>
              <a:buFont typeface="Corbel" panose="020B0503020204020204" pitchFamily="34" charset="0"/>
            </a:pPr>
            <a:r>
              <a:rPr lang="en-US" sz="2800" spc="150" dirty="0">
                <a:solidFill>
                  <a:schemeClr val="tx1">
                    <a:lumMod val="75000"/>
                    <a:lumOff val="25000"/>
                  </a:schemeClr>
                </a:solidFill>
              </a:rPr>
              <a:t>Give examples of dominant and recessive traits.</a:t>
            </a:r>
          </a:p>
          <a:p>
            <a:pPr>
              <a:lnSpc>
                <a:spcPct val="130000"/>
              </a:lnSpc>
              <a:spcBef>
                <a:spcPts val="930"/>
              </a:spcBef>
              <a:buFont typeface="Corbel" panose="020B0503020204020204" pitchFamily="34" charset="0"/>
            </a:pPr>
            <a:r>
              <a:rPr lang="en-US" sz="2800" spc="150" dirty="0">
                <a:solidFill>
                  <a:schemeClr val="tx1">
                    <a:lumMod val="75000"/>
                    <a:lumOff val="25000"/>
                  </a:schemeClr>
                </a:solidFill>
              </a:rPr>
              <a:t>Use Punnett squares to represent monohybrid crosses involving dominant-recessive traits.</a:t>
            </a:r>
          </a:p>
          <a:p>
            <a:pPr>
              <a:lnSpc>
                <a:spcPct val="130000"/>
              </a:lnSpc>
              <a:spcBef>
                <a:spcPts val="930"/>
              </a:spcBef>
              <a:buFont typeface="Corbel" panose="020B0503020204020204" pitchFamily="34" charset="0"/>
            </a:pPr>
            <a:endParaRPr lang="en-US" spc="150" dirty="0">
              <a:solidFill>
                <a:schemeClr val="tx1">
                  <a:lumMod val="75000"/>
                  <a:lumOff val="25000"/>
                </a:schemeClr>
              </a:solidFill>
            </a:endParaRPr>
          </a:p>
        </p:txBody>
      </p:sp>
      <p:sp>
        <p:nvSpPr>
          <p:cNvPr id="91" name="Freeform: Shape 90">
            <a:extLst>
              <a:ext uri="{FF2B5EF4-FFF2-40B4-BE49-F238E27FC236}">
                <a16:creationId xmlns:a16="http://schemas.microsoft.com/office/drawing/2014/main" id="{2348ECDC-D455-4B71-90F6-2ECC12B79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3734" y="0"/>
            <a:ext cx="5568114" cy="5577748"/>
          </a:xfrm>
          <a:custGeom>
            <a:avLst/>
            <a:gdLst>
              <a:gd name="connsiteX0" fmla="*/ 2959946 w 5568114"/>
              <a:gd name="connsiteY0" fmla="*/ 0 h 5577748"/>
              <a:gd name="connsiteX1" fmla="*/ 3614224 w 5568114"/>
              <a:gd name="connsiteY1" fmla="*/ 0 h 5577748"/>
              <a:gd name="connsiteX2" fmla="*/ 3844432 w 5568114"/>
              <a:gd name="connsiteY2" fmla="*/ 36392 h 5577748"/>
              <a:gd name="connsiteX3" fmla="*/ 4336826 w 5568114"/>
              <a:gd name="connsiteY3" fmla="*/ 203778 h 5577748"/>
              <a:gd name="connsiteX4" fmla="*/ 5093304 w 5568114"/>
              <a:gd name="connsiteY4" fmla="*/ 806978 h 5577748"/>
              <a:gd name="connsiteX5" fmla="*/ 5496656 w 5568114"/>
              <a:gd name="connsiteY5" fmla="*/ 1495125 h 5577748"/>
              <a:gd name="connsiteX6" fmla="*/ 5568114 w 5568114"/>
              <a:gd name="connsiteY6" fmla="*/ 1692569 h 5577748"/>
              <a:gd name="connsiteX7" fmla="*/ 5568114 w 5568114"/>
              <a:gd name="connsiteY7" fmla="*/ 3665503 h 5577748"/>
              <a:gd name="connsiteX8" fmla="*/ 5466225 w 5568114"/>
              <a:gd name="connsiteY8" fmla="*/ 3819786 h 5577748"/>
              <a:gd name="connsiteX9" fmla="*/ 4579336 w 5568114"/>
              <a:gd name="connsiteY9" fmla="*/ 4635686 h 5577748"/>
              <a:gd name="connsiteX10" fmla="*/ 4384340 w 5568114"/>
              <a:gd name="connsiteY10" fmla="*/ 4791760 h 5577748"/>
              <a:gd name="connsiteX11" fmla="*/ 2782048 w 5568114"/>
              <a:gd name="connsiteY11" fmla="*/ 5577748 h 5577748"/>
              <a:gd name="connsiteX12" fmla="*/ 671354 w 5568114"/>
              <a:gd name="connsiteY12" fmla="*/ 4300148 h 5577748"/>
              <a:gd name="connsiteX13" fmla="*/ 446415 w 5568114"/>
              <a:gd name="connsiteY13" fmla="*/ 3973302 h 5577748"/>
              <a:gd name="connsiteX14" fmla="*/ 0 w 5568114"/>
              <a:gd name="connsiteY14" fmla="*/ 2943554 h 5577748"/>
              <a:gd name="connsiteX15" fmla="*/ 269730 w 5568114"/>
              <a:gd name="connsiteY15" fmla="*/ 1834555 h 5577748"/>
              <a:gd name="connsiteX16" fmla="*/ 1013589 w 5568114"/>
              <a:gd name="connsiteY16" fmla="*/ 881627 h 5577748"/>
              <a:gd name="connsiteX17" fmla="*/ 2089042 w 5568114"/>
              <a:gd name="connsiteY17" fmla="*/ 220777 h 5577748"/>
              <a:gd name="connsiteX18" fmla="*/ 2845684 w 5568114"/>
              <a:gd name="connsiteY18" fmla="*/ 14234 h 557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8114" h="5577748">
                <a:moveTo>
                  <a:pt x="2959946" y="0"/>
                </a:moveTo>
                <a:lnTo>
                  <a:pt x="3614224" y="0"/>
                </a:lnTo>
                <a:lnTo>
                  <a:pt x="3844432" y="36392"/>
                </a:lnTo>
                <a:cubicBezTo>
                  <a:pt x="4017699" y="73748"/>
                  <a:pt x="4182227" y="129639"/>
                  <a:pt x="4336826" y="203778"/>
                </a:cubicBezTo>
                <a:cubicBezTo>
                  <a:pt x="4626600" y="342850"/>
                  <a:pt x="4881111" y="545834"/>
                  <a:pt x="5093304" y="806978"/>
                </a:cubicBezTo>
                <a:cubicBezTo>
                  <a:pt x="5255931" y="1007198"/>
                  <a:pt x="5391154" y="1239036"/>
                  <a:pt x="5496656" y="1495125"/>
                </a:cubicBezTo>
                <a:lnTo>
                  <a:pt x="5568114" y="1692569"/>
                </a:lnTo>
                <a:lnTo>
                  <a:pt x="5568114" y="3665503"/>
                </a:lnTo>
                <a:lnTo>
                  <a:pt x="5466225" y="3819786"/>
                </a:lnTo>
                <a:cubicBezTo>
                  <a:pt x="5249576" y="4101511"/>
                  <a:pt x="4924044" y="4360994"/>
                  <a:pt x="4579336" y="4635686"/>
                </a:cubicBezTo>
                <a:cubicBezTo>
                  <a:pt x="4515738" y="4686305"/>
                  <a:pt x="4450038" y="4738713"/>
                  <a:pt x="4384340" y="4791760"/>
                </a:cubicBezTo>
                <a:cubicBezTo>
                  <a:pt x="3796254" y="5266498"/>
                  <a:pt x="3367038" y="5577748"/>
                  <a:pt x="2782048" y="5577748"/>
                </a:cubicBezTo>
                <a:cubicBezTo>
                  <a:pt x="1890703" y="5577748"/>
                  <a:pt x="1259439" y="5195682"/>
                  <a:pt x="671354" y="4300148"/>
                </a:cubicBezTo>
                <a:cubicBezTo>
                  <a:pt x="594395" y="4182934"/>
                  <a:pt x="519167" y="4076330"/>
                  <a:pt x="446415" y="3973302"/>
                </a:cubicBezTo>
                <a:cubicBezTo>
                  <a:pt x="144886" y="3546115"/>
                  <a:pt x="0" y="3323958"/>
                  <a:pt x="0" y="2943554"/>
                </a:cubicBezTo>
                <a:cubicBezTo>
                  <a:pt x="0" y="2565835"/>
                  <a:pt x="90816" y="2192716"/>
                  <a:pt x="269730" y="1834555"/>
                </a:cubicBezTo>
                <a:cubicBezTo>
                  <a:pt x="444806" y="1484188"/>
                  <a:pt x="695109" y="1163480"/>
                  <a:pt x="1013589" y="881627"/>
                </a:cubicBezTo>
                <a:cubicBezTo>
                  <a:pt x="1326624" y="604505"/>
                  <a:pt x="1698428" y="375956"/>
                  <a:pt x="2089042" y="220777"/>
                </a:cubicBezTo>
                <a:cubicBezTo>
                  <a:pt x="2339747" y="120996"/>
                  <a:pt x="2592918" y="51971"/>
                  <a:pt x="2845684" y="1423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6" name="Picture 65">
            <a:extLst>
              <a:ext uri="{FF2B5EF4-FFF2-40B4-BE49-F238E27FC236}">
                <a16:creationId xmlns:a16="http://schemas.microsoft.com/office/drawing/2014/main" id="{588C7BD9-DC1F-75F0-27C4-7CF21D3413A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901" r="-3" b="-3"/>
          <a:stretch/>
        </p:blipFill>
        <p:spPr>
          <a:xfrm>
            <a:off x="6877878" y="294199"/>
            <a:ext cx="5150794" cy="5001370"/>
          </a:xfrm>
          <a:custGeom>
            <a:avLst/>
            <a:gdLst/>
            <a:ahLst/>
            <a:cxnLst/>
            <a:rect l="l" t="t" r="r" b="b"/>
            <a:pathLst>
              <a:path w="5044104" h="4896924">
                <a:moveTo>
                  <a:pt x="2886613" y="0"/>
                </a:moveTo>
                <a:cubicBezTo>
                  <a:pt x="3218269" y="0"/>
                  <a:pt x="3523512" y="65865"/>
                  <a:pt x="3794011" y="195584"/>
                </a:cubicBezTo>
                <a:cubicBezTo>
                  <a:pt x="4047516" y="317247"/>
                  <a:pt x="4270172" y="494825"/>
                  <a:pt x="4455804" y="723284"/>
                </a:cubicBezTo>
                <a:cubicBezTo>
                  <a:pt x="4835198" y="1190375"/>
                  <a:pt x="5044104" y="1854168"/>
                  <a:pt x="5044104" y="2592438"/>
                </a:cubicBezTo>
                <a:cubicBezTo>
                  <a:pt x="5044104" y="2886985"/>
                  <a:pt x="4963247" y="3123382"/>
                  <a:pt x="4782050" y="3358996"/>
                </a:cubicBezTo>
                <a:cubicBezTo>
                  <a:pt x="4592516" y="3605460"/>
                  <a:pt x="4307730" y="3832465"/>
                  <a:pt x="4006167" y="4072775"/>
                </a:cubicBezTo>
                <a:cubicBezTo>
                  <a:pt x="3950530" y="4117058"/>
                  <a:pt x="3893052" y="4162907"/>
                  <a:pt x="3835576" y="4209314"/>
                </a:cubicBezTo>
                <a:cubicBezTo>
                  <a:pt x="3321099" y="4624632"/>
                  <a:pt x="2945605" y="4896924"/>
                  <a:pt x="2433835" y="4896924"/>
                </a:cubicBezTo>
                <a:cubicBezTo>
                  <a:pt x="1654054" y="4896924"/>
                  <a:pt x="1101803" y="4562680"/>
                  <a:pt x="587325" y="3779234"/>
                </a:cubicBezTo>
                <a:cubicBezTo>
                  <a:pt x="519999" y="3676690"/>
                  <a:pt x="454187" y="3583430"/>
                  <a:pt x="390540" y="3493298"/>
                </a:cubicBezTo>
                <a:cubicBezTo>
                  <a:pt x="126752" y="3119579"/>
                  <a:pt x="0" y="2925228"/>
                  <a:pt x="0" y="2592438"/>
                </a:cubicBezTo>
                <a:cubicBezTo>
                  <a:pt x="0" y="2261996"/>
                  <a:pt x="79450" y="1935577"/>
                  <a:pt x="235969" y="1622244"/>
                </a:cubicBezTo>
                <a:cubicBezTo>
                  <a:pt x="389133" y="1315731"/>
                  <a:pt x="608107" y="1035165"/>
                  <a:pt x="886724" y="788590"/>
                </a:cubicBezTo>
                <a:cubicBezTo>
                  <a:pt x="1160578" y="546153"/>
                  <a:pt x="1485846" y="346211"/>
                  <a:pt x="1827568" y="210454"/>
                </a:cubicBezTo>
                <a:cubicBezTo>
                  <a:pt x="2178491" y="70787"/>
                  <a:pt x="2534934" y="0"/>
                  <a:pt x="2886613" y="0"/>
                </a:cubicBezTo>
                <a:close/>
              </a:path>
            </a:pathLst>
          </a:custGeom>
        </p:spPr>
      </p:pic>
      <p:sp>
        <p:nvSpPr>
          <p:cNvPr id="3" name="TextBox 2">
            <a:extLst>
              <a:ext uri="{FF2B5EF4-FFF2-40B4-BE49-F238E27FC236}">
                <a16:creationId xmlns:a16="http://schemas.microsoft.com/office/drawing/2014/main" id="{63ADCDBB-5CF7-72BB-E81F-3AF57FFB879C}"/>
              </a:ext>
            </a:extLst>
          </p:cNvPr>
          <p:cNvSpPr txBox="1"/>
          <p:nvPr/>
        </p:nvSpPr>
        <p:spPr>
          <a:xfrm>
            <a:off x="9421691" y="6657945"/>
            <a:ext cx="2770309"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3" tooltip="https://en.wikipedia.org/wiki/Talk:Punnett_square">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AU" sz="700">
              <a:solidFill>
                <a:srgbClr val="FFFFFF"/>
              </a:solidFill>
            </a:endParaRPr>
          </a:p>
        </p:txBody>
      </p:sp>
    </p:spTree>
    <p:extLst>
      <p:ext uri="{BB962C8B-B14F-4D97-AF65-F5344CB8AC3E}">
        <p14:creationId xmlns:p14="http://schemas.microsoft.com/office/powerpoint/2010/main" val="1156250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E7190-8A64-8309-4E5F-9E23CEC62B00}"/>
              </a:ext>
            </a:extLst>
          </p:cNvPr>
          <p:cNvSpPr>
            <a:spLocks noGrp="1"/>
          </p:cNvSpPr>
          <p:nvPr>
            <p:ph type="title"/>
          </p:nvPr>
        </p:nvSpPr>
        <p:spPr/>
        <p:txBody>
          <a:bodyPr/>
          <a:lstStyle/>
          <a:p>
            <a:r>
              <a:rPr lang="en-AU" dirty="0"/>
              <a:t>Patterns of inheritance</a:t>
            </a:r>
          </a:p>
        </p:txBody>
      </p:sp>
      <p:sp>
        <p:nvSpPr>
          <p:cNvPr id="3" name="Content Placeholder 2">
            <a:extLst>
              <a:ext uri="{FF2B5EF4-FFF2-40B4-BE49-F238E27FC236}">
                <a16:creationId xmlns:a16="http://schemas.microsoft.com/office/drawing/2014/main" id="{67E9B21A-BC31-50BF-EEAA-1938835E1AA0}"/>
              </a:ext>
            </a:extLst>
          </p:cNvPr>
          <p:cNvSpPr>
            <a:spLocks noGrp="1"/>
          </p:cNvSpPr>
          <p:nvPr>
            <p:ph idx="1"/>
          </p:nvPr>
        </p:nvSpPr>
        <p:spPr>
          <a:xfrm>
            <a:off x="318052" y="2136913"/>
            <a:ext cx="6082747" cy="4432851"/>
          </a:xfrm>
        </p:spPr>
        <p:txBody>
          <a:bodyPr>
            <a:normAutofit lnSpcReduction="10000"/>
          </a:bodyPr>
          <a:lstStyle/>
          <a:p>
            <a:r>
              <a:rPr lang="en-AU" sz="2400" dirty="0"/>
              <a:t>The complete </a:t>
            </a:r>
            <a:r>
              <a:rPr lang="en-AU" sz="2400" b="1" dirty="0"/>
              <a:t>diploid</a:t>
            </a:r>
            <a:r>
              <a:rPr lang="en-AU" sz="2400" dirty="0"/>
              <a:t> set of chromosomes is called the </a:t>
            </a:r>
            <a:r>
              <a:rPr lang="en-AU" sz="2400" b="1" dirty="0"/>
              <a:t>karyotype</a:t>
            </a:r>
            <a:r>
              <a:rPr lang="en-AU" sz="2400" dirty="0"/>
              <a:t>. </a:t>
            </a:r>
          </a:p>
          <a:p>
            <a:r>
              <a:rPr lang="en-AU" sz="2400" dirty="0"/>
              <a:t>Humans have 46 chromosomes or 23 pairs of chromosomes.</a:t>
            </a:r>
          </a:p>
          <a:p>
            <a:r>
              <a:rPr lang="en-AU" sz="2400" dirty="0"/>
              <a:t>This </a:t>
            </a:r>
            <a:r>
              <a:rPr lang="en-AU" sz="2400" b="1" dirty="0"/>
              <a:t>genome</a:t>
            </a:r>
            <a:r>
              <a:rPr lang="en-AU" sz="2400" dirty="0"/>
              <a:t> includes one set of genes from the egg and one set from the sperm.</a:t>
            </a:r>
          </a:p>
        </p:txBody>
      </p:sp>
      <p:pic>
        <p:nvPicPr>
          <p:cNvPr id="5" name="Picture 4" descr="A group of blue and black lines&#10;&#10;Description automatically generated with medium confidence">
            <a:extLst>
              <a:ext uri="{FF2B5EF4-FFF2-40B4-BE49-F238E27FC236}">
                <a16:creationId xmlns:a16="http://schemas.microsoft.com/office/drawing/2014/main" id="{9732C463-F31B-4C2C-F5B9-40A2C5909886}"/>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964" t="1813" r="10359"/>
          <a:stretch/>
        </p:blipFill>
        <p:spPr>
          <a:xfrm>
            <a:off x="6599583" y="2228955"/>
            <a:ext cx="5466523" cy="4559169"/>
          </a:xfrm>
          <a:prstGeom prst="rect">
            <a:avLst/>
          </a:prstGeom>
        </p:spPr>
      </p:pic>
      <p:pic>
        <p:nvPicPr>
          <p:cNvPr id="6" name="Picture 5">
            <a:extLst>
              <a:ext uri="{FF2B5EF4-FFF2-40B4-BE49-F238E27FC236}">
                <a16:creationId xmlns:a16="http://schemas.microsoft.com/office/drawing/2014/main" id="{2D8439CF-99FC-4B2A-869D-C263CFBBAC1D}"/>
              </a:ext>
            </a:extLst>
          </p:cNvPr>
          <p:cNvPicPr>
            <a:picLocks noChangeAspect="1"/>
          </p:cNvPicPr>
          <p:nvPr/>
        </p:nvPicPr>
        <p:blipFill>
          <a:blip r:embed="rId4"/>
          <a:stretch>
            <a:fillRect/>
          </a:stretch>
        </p:blipFill>
        <p:spPr>
          <a:xfrm>
            <a:off x="62947" y="69876"/>
            <a:ext cx="12066106" cy="6897906"/>
          </a:xfrm>
          <a:prstGeom prst="rect">
            <a:avLst/>
          </a:prstGeom>
        </p:spPr>
      </p:pic>
    </p:spTree>
    <p:extLst>
      <p:ext uri="{BB962C8B-B14F-4D97-AF65-F5344CB8AC3E}">
        <p14:creationId xmlns:p14="http://schemas.microsoft.com/office/powerpoint/2010/main" val="39301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8" fill="hold" nodeType="clickEffect">
                                  <p:stCondLst>
                                    <p:cond delay="0"/>
                                  </p:stCondLst>
                                  <p:childTnLst>
                                    <p:animEffect transition="out" filter="wipe(left)">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9C07D-58AC-97C8-07FC-3D6422833C79}"/>
              </a:ext>
            </a:extLst>
          </p:cNvPr>
          <p:cNvSpPr>
            <a:spLocks noGrp="1"/>
          </p:cNvSpPr>
          <p:nvPr>
            <p:ph type="title"/>
          </p:nvPr>
        </p:nvSpPr>
        <p:spPr/>
        <p:txBody>
          <a:bodyPr/>
          <a:lstStyle/>
          <a:p>
            <a:r>
              <a:rPr lang="en-AU" dirty="0"/>
              <a:t>Patterns of inheritance</a:t>
            </a:r>
          </a:p>
        </p:txBody>
      </p:sp>
      <p:sp>
        <p:nvSpPr>
          <p:cNvPr id="3" name="Content Placeholder 2">
            <a:extLst>
              <a:ext uri="{FF2B5EF4-FFF2-40B4-BE49-F238E27FC236}">
                <a16:creationId xmlns:a16="http://schemas.microsoft.com/office/drawing/2014/main" id="{1CBA3C11-98E3-B24B-0DAA-0D622724116B}"/>
              </a:ext>
            </a:extLst>
          </p:cNvPr>
          <p:cNvSpPr>
            <a:spLocks noGrp="1"/>
          </p:cNvSpPr>
          <p:nvPr>
            <p:ph idx="1"/>
          </p:nvPr>
        </p:nvSpPr>
        <p:spPr/>
        <p:txBody>
          <a:bodyPr/>
          <a:lstStyle/>
          <a:p>
            <a:r>
              <a:rPr lang="en-AU" sz="2400" dirty="0"/>
              <a:t>Since chromosomes are paired, the genes that they contain are also paired. Matched genes occur at the same </a:t>
            </a:r>
            <a:r>
              <a:rPr lang="en-AU" sz="2400" b="1" dirty="0"/>
              <a:t>locus</a:t>
            </a:r>
            <a:r>
              <a:rPr lang="en-AU" sz="2400" dirty="0"/>
              <a:t> on homologous chromosomes, and code for a particular </a:t>
            </a:r>
            <a:r>
              <a:rPr lang="en-AU" sz="2400" b="1" dirty="0"/>
              <a:t>trait</a:t>
            </a:r>
            <a:r>
              <a:rPr lang="en-AU" sz="2400" dirty="0"/>
              <a:t>.</a:t>
            </a:r>
          </a:p>
          <a:p>
            <a:r>
              <a:rPr lang="en-AU" sz="2400" dirty="0"/>
              <a:t>Alternatives of the same trait are called </a:t>
            </a:r>
            <a:r>
              <a:rPr lang="en-AU" sz="2400" b="1" dirty="0"/>
              <a:t>alleles</a:t>
            </a:r>
            <a:r>
              <a:rPr lang="en-AU" sz="2400" dirty="0"/>
              <a:t>.</a:t>
            </a:r>
          </a:p>
          <a:p>
            <a:endParaRPr lang="en-AU" dirty="0"/>
          </a:p>
        </p:txBody>
      </p:sp>
      <p:pic>
        <p:nvPicPr>
          <p:cNvPr id="5" name="Picture 4" descr="A diagram of a cell&#10;&#10;Description automatically generated">
            <a:extLst>
              <a:ext uri="{FF2B5EF4-FFF2-40B4-BE49-F238E27FC236}">
                <a16:creationId xmlns:a16="http://schemas.microsoft.com/office/drawing/2014/main" id="{BE18B9B3-242B-CEFD-BD22-89DC389CED4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01189" y="104775"/>
            <a:ext cx="9753600" cy="6648450"/>
          </a:xfrm>
          <a:prstGeom prst="rect">
            <a:avLst/>
          </a:prstGeom>
          <a:solidFill>
            <a:srgbClr val="F3F0F1"/>
          </a:solidFill>
        </p:spPr>
      </p:pic>
      <p:sp>
        <p:nvSpPr>
          <p:cNvPr id="6" name="TextBox 5">
            <a:extLst>
              <a:ext uri="{FF2B5EF4-FFF2-40B4-BE49-F238E27FC236}">
                <a16:creationId xmlns:a16="http://schemas.microsoft.com/office/drawing/2014/main" id="{45927AE4-8A75-3226-D4D7-ED5C3EEFE579}"/>
              </a:ext>
            </a:extLst>
          </p:cNvPr>
          <p:cNvSpPr txBox="1"/>
          <p:nvPr/>
        </p:nvSpPr>
        <p:spPr>
          <a:xfrm>
            <a:off x="2892288" y="4297607"/>
            <a:ext cx="2136913" cy="584775"/>
          </a:xfrm>
          <a:prstGeom prst="rect">
            <a:avLst/>
          </a:prstGeom>
          <a:noFill/>
        </p:spPr>
        <p:txBody>
          <a:bodyPr wrap="square" rtlCol="0">
            <a:spAutoFit/>
          </a:bodyPr>
          <a:lstStyle/>
          <a:p>
            <a:r>
              <a:rPr lang="en-AU" sz="3200" b="1" dirty="0">
                <a:solidFill>
                  <a:srgbClr val="663300"/>
                </a:solidFill>
                <a:effectLst>
                  <a:outerShdw blurRad="38100" dist="38100" dir="2700000" algn="tl">
                    <a:srgbClr val="000000">
                      <a:alpha val="43137"/>
                    </a:srgbClr>
                  </a:outerShdw>
                </a:effectLst>
                <a:latin typeface="Bradley Hand ITC" panose="03070402050302030203" pitchFamily="66" charset="0"/>
              </a:rPr>
              <a:t>Brown</a:t>
            </a:r>
          </a:p>
        </p:txBody>
      </p:sp>
      <p:sp>
        <p:nvSpPr>
          <p:cNvPr id="7" name="TextBox 6">
            <a:extLst>
              <a:ext uri="{FF2B5EF4-FFF2-40B4-BE49-F238E27FC236}">
                <a16:creationId xmlns:a16="http://schemas.microsoft.com/office/drawing/2014/main" id="{0F10EEAF-872E-1EFB-6FB4-2AC85DEDC393}"/>
              </a:ext>
            </a:extLst>
          </p:cNvPr>
          <p:cNvSpPr txBox="1"/>
          <p:nvPr/>
        </p:nvSpPr>
        <p:spPr>
          <a:xfrm>
            <a:off x="7953722" y="4410251"/>
            <a:ext cx="2136913" cy="584775"/>
          </a:xfrm>
          <a:prstGeom prst="rect">
            <a:avLst/>
          </a:prstGeom>
          <a:noFill/>
        </p:spPr>
        <p:txBody>
          <a:bodyPr wrap="square" rtlCol="0">
            <a:spAutoFit/>
          </a:bodyPr>
          <a:lstStyle/>
          <a:p>
            <a:r>
              <a:rPr lang="en-AU" sz="3200" b="1" dirty="0">
                <a:solidFill>
                  <a:srgbClr val="FFCC00"/>
                </a:solidFill>
                <a:effectLst>
                  <a:outerShdw blurRad="38100" dist="38100" dir="2700000" algn="tl">
                    <a:srgbClr val="000000">
                      <a:alpha val="43137"/>
                    </a:srgbClr>
                  </a:outerShdw>
                </a:effectLst>
                <a:latin typeface="Bradley Hand ITC" panose="03070402050302030203" pitchFamily="66" charset="0"/>
              </a:rPr>
              <a:t>Blond</a:t>
            </a:r>
          </a:p>
        </p:txBody>
      </p:sp>
      <p:sp>
        <p:nvSpPr>
          <p:cNvPr id="8" name="Rectangle 7">
            <a:extLst>
              <a:ext uri="{FF2B5EF4-FFF2-40B4-BE49-F238E27FC236}">
                <a16:creationId xmlns:a16="http://schemas.microsoft.com/office/drawing/2014/main" id="{B94CFAE2-66D6-7CFE-3912-6434F12721EA}"/>
              </a:ext>
            </a:extLst>
          </p:cNvPr>
          <p:cNvSpPr/>
          <p:nvPr/>
        </p:nvSpPr>
        <p:spPr>
          <a:xfrm>
            <a:off x="5307496" y="3776870"/>
            <a:ext cx="715617" cy="268356"/>
          </a:xfrm>
          <a:prstGeom prst="rect">
            <a:avLst/>
          </a:prstGeom>
          <a:solidFill>
            <a:srgbClr val="663300"/>
          </a:solidFill>
          <a:ln>
            <a:solidFill>
              <a:srgbClr val="66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91163B17-F0FA-964D-1630-6FF993C68EFF}"/>
              </a:ext>
            </a:extLst>
          </p:cNvPr>
          <p:cNvSpPr/>
          <p:nvPr/>
        </p:nvSpPr>
        <p:spPr>
          <a:xfrm>
            <a:off x="6084355" y="3776870"/>
            <a:ext cx="715617" cy="268356"/>
          </a:xfrm>
          <a:prstGeom prst="rect">
            <a:avLst/>
          </a:prstGeom>
          <a:solidFill>
            <a:srgbClr val="FFCC00"/>
          </a:solidFill>
          <a:ln>
            <a:solidFill>
              <a:srgbClr val="66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77499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xit" presetSubtype="32" fill="hold" nodeType="clickEffect">
                                  <p:stCondLst>
                                    <p:cond delay="0"/>
                                  </p:stCondLst>
                                  <p:childTnLst>
                                    <p:anim calcmode="lin" valueType="num">
                                      <p:cBhvr>
                                        <p:cTn id="17" dur="500"/>
                                        <p:tgtEl>
                                          <p:spTgt spid="5"/>
                                        </p:tgtEl>
                                        <p:attrNameLst>
                                          <p:attrName>ppt_w</p:attrName>
                                        </p:attrNameLst>
                                      </p:cBhvr>
                                      <p:tavLst>
                                        <p:tav tm="0">
                                          <p:val>
                                            <p:strVal val="ppt_w"/>
                                          </p:val>
                                        </p:tav>
                                        <p:tav tm="100000">
                                          <p:val>
                                            <p:fltVal val="0"/>
                                          </p:val>
                                        </p:tav>
                                      </p:tavLst>
                                    </p:anim>
                                    <p:anim calcmode="lin" valueType="num">
                                      <p:cBhvr>
                                        <p:cTn id="18" dur="500"/>
                                        <p:tgtEl>
                                          <p:spTgt spid="5"/>
                                        </p:tgtEl>
                                        <p:attrNameLst>
                                          <p:attrName>ppt_h</p:attrName>
                                        </p:attrNameLst>
                                      </p:cBhvr>
                                      <p:tavLst>
                                        <p:tav tm="0">
                                          <p:val>
                                            <p:strVal val="ppt_h"/>
                                          </p:val>
                                        </p:tav>
                                        <p:tav tm="100000">
                                          <p:val>
                                            <p:fltVal val="0"/>
                                          </p:val>
                                        </p:tav>
                                      </p:tavLst>
                                    </p:anim>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8" grpId="0" animBg="1"/>
      <p:bldP spid="10" grpId="0" animBg="1"/>
    </p:bldLst>
  </p:timing>
</p:sld>
</file>

<file path=ppt/theme/theme1.xml><?xml version="1.0" encoding="utf-8"?>
<a:theme xmlns:a="http://schemas.openxmlformats.org/drawingml/2006/main" name="SketchLines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3330</TotalTime>
  <Words>626</Words>
  <Application>Microsoft Office PowerPoint</Application>
  <PresentationFormat>Widescreen</PresentationFormat>
  <Paragraphs>74</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Meiryo</vt:lpstr>
      <vt:lpstr>Bradley Hand ITC</vt:lpstr>
      <vt:lpstr>Calibri</vt:lpstr>
      <vt:lpstr>Corbel</vt:lpstr>
      <vt:lpstr>SketchLinesVTI</vt:lpstr>
      <vt:lpstr>PowerPoint Presentation</vt:lpstr>
      <vt:lpstr>Review</vt:lpstr>
      <vt:lpstr>PowerPoint Presentation</vt:lpstr>
      <vt:lpstr>PowerPoint Presentation</vt:lpstr>
      <vt:lpstr>Review</vt:lpstr>
      <vt:lpstr>Learning Intentions</vt:lpstr>
      <vt:lpstr>Success criteria</vt:lpstr>
      <vt:lpstr>Patterns of inheritance</vt:lpstr>
      <vt:lpstr>Patterns of inheritance</vt:lpstr>
      <vt:lpstr>Patterns of inheritance</vt:lpstr>
      <vt:lpstr>Dominant alleles or traits</vt:lpstr>
      <vt:lpstr>Dominant alleles or traits</vt:lpstr>
      <vt:lpstr>Dominant alleles or traits</vt:lpstr>
      <vt:lpstr>PowerPoint Presentation</vt:lpstr>
      <vt:lpstr>PowerPoint Presentation</vt:lpstr>
      <vt:lpstr>PowerPoint Presentation</vt:lpstr>
      <vt:lpstr>PowerPoint Presentation</vt:lpstr>
      <vt:lpstr>PowerPoint Presentation</vt:lpstr>
      <vt:lpstr>PowerPoint Presentation</vt:lpstr>
      <vt:lpstr>Success criteria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Nervous System</dc:title>
  <dc:creator>Kristy</dc:creator>
  <cp:lastModifiedBy>JOHNSON Kristy [Narrogin Senior High School]</cp:lastModifiedBy>
  <cp:revision>77</cp:revision>
  <dcterms:created xsi:type="dcterms:W3CDTF">2023-02-01T11:31:06Z</dcterms:created>
  <dcterms:modified xsi:type="dcterms:W3CDTF">2024-08-05T00:37:35Z</dcterms:modified>
</cp:coreProperties>
</file>